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embeddedFontLst>
    <p:embeddedFont>
      <p:font typeface="Georgia" panose="02040502050405020303" pitchFamily="18" charset="0"/>
      <p:regular r:id="rId24"/>
      <p:bold r:id="rId25"/>
      <p:italic r:id="rId26"/>
      <p:boldItalic r:id="rId27"/>
    </p:embeddedFont>
    <p:embeddedFont>
      <p:font typeface="Nunito" pitchFamily="2" charset="0"/>
      <p:regular r:id="rId28"/>
      <p:bold r:id="rId29"/>
      <p:italic r:id="rId30"/>
      <p:boldItalic r:id="rId31"/>
    </p:embeddedFont>
    <p:embeddedFont>
      <p:font typeface="Play"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iKr6Cx6CeA8V9QxqTYUpxOEjiyw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3a6c7ceb5b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33a6c7ceb5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3a6c7ceb5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3a6c7ceb5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0" name="Google Shape;3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5183188" y="987425"/>
            <a:ext cx="6172200" cy="4873625"/>
          </a:xfrm>
          <a:prstGeom prst="rect">
            <a:avLst/>
          </a:prstGeom>
          <a:noFill/>
          <a:ln>
            <a:noFill/>
          </a:ln>
        </p:spPr>
      </p:sp>
      <p:sp>
        <p:nvSpPr>
          <p:cNvPr id="68" name="Google Shape;68;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89" name="Google Shape;89;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a:t>
            </a:fld>
            <a:endParaRPr/>
          </a:p>
        </p:txBody>
      </p:sp>
      <p:pic>
        <p:nvPicPr>
          <p:cNvPr id="90" name="Google Shape;90;p1" descr="A blue circle with text and words&#10;&#10;Description automatically generated"/>
          <p:cNvPicPr preferRelativeResize="0"/>
          <p:nvPr/>
        </p:nvPicPr>
        <p:blipFill rotWithShape="1">
          <a:blip r:embed="rId3">
            <a:alphaModFix/>
          </a:blip>
          <a:srcRect/>
          <a:stretch/>
        </p:blipFill>
        <p:spPr>
          <a:xfrm>
            <a:off x="10758565" y="176753"/>
            <a:ext cx="1190469" cy="1190469"/>
          </a:xfrm>
          <a:prstGeom prst="rect">
            <a:avLst/>
          </a:prstGeom>
          <a:noFill/>
          <a:ln>
            <a:noFill/>
          </a:ln>
        </p:spPr>
      </p:pic>
      <p:pic>
        <p:nvPicPr>
          <p:cNvPr id="91" name="Google Shape;91;p1"/>
          <p:cNvPicPr preferRelativeResize="0"/>
          <p:nvPr/>
        </p:nvPicPr>
        <p:blipFill rotWithShape="1">
          <a:blip r:embed="rId4">
            <a:alphaModFix/>
          </a:blip>
          <a:srcRect/>
          <a:stretch/>
        </p:blipFill>
        <p:spPr>
          <a:xfrm>
            <a:off x="104932" y="114202"/>
            <a:ext cx="3795634" cy="740238"/>
          </a:xfrm>
          <a:prstGeom prst="rect">
            <a:avLst/>
          </a:prstGeom>
          <a:noFill/>
          <a:ln>
            <a:noFill/>
          </a:ln>
        </p:spPr>
      </p:pic>
      <p:sp>
        <p:nvSpPr>
          <p:cNvPr id="92" name="Google Shape;92;p1"/>
          <p:cNvSpPr txBox="1">
            <a:spLocks noGrp="1"/>
          </p:cNvSpPr>
          <p:nvPr>
            <p:ph type="ctrTitle"/>
          </p:nvPr>
        </p:nvSpPr>
        <p:spPr>
          <a:xfrm>
            <a:off x="477981" y="1277107"/>
            <a:ext cx="8366216" cy="4909225"/>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Georgia"/>
              <a:buNone/>
            </a:pPr>
            <a:br>
              <a:rPr lang="en-IN" sz="6600" b="1" dirty="0">
                <a:latin typeface="Georgia"/>
                <a:ea typeface="Georgia"/>
                <a:cs typeface="Georgia"/>
                <a:sym typeface="Georgia"/>
              </a:rPr>
            </a:br>
            <a:br>
              <a:rPr lang="en-IN" sz="6600" b="1" dirty="0">
                <a:latin typeface="Georgia"/>
                <a:ea typeface="Georgia"/>
                <a:cs typeface="Georgia"/>
                <a:sym typeface="Georgia"/>
              </a:rPr>
            </a:br>
            <a:br>
              <a:rPr lang="en-IN" sz="6600" b="1" dirty="0">
                <a:latin typeface="Georgia"/>
                <a:ea typeface="Georgia"/>
                <a:cs typeface="Georgia"/>
                <a:sym typeface="Georgia"/>
              </a:rPr>
            </a:br>
            <a:r>
              <a:rPr lang="en-IN" sz="6600" b="1" dirty="0">
                <a:latin typeface="Georgia"/>
                <a:ea typeface="Georgia"/>
                <a:cs typeface="Georgia"/>
                <a:sym typeface="Georgia"/>
              </a:rPr>
              <a:t>Components of NLP</a:t>
            </a:r>
            <a:br>
              <a:rPr lang="en-IN" sz="4800" b="1" dirty="0">
                <a:latin typeface="Georgia"/>
                <a:ea typeface="Georgia"/>
                <a:cs typeface="Georgia"/>
                <a:sym typeface="Georgia"/>
              </a:rPr>
            </a:br>
            <a:br>
              <a:rPr lang="en-IN" sz="4800" b="1" dirty="0">
                <a:latin typeface="Georgia"/>
                <a:ea typeface="Georgia"/>
                <a:cs typeface="Georgia"/>
                <a:sym typeface="Georgia"/>
              </a:rPr>
            </a:br>
            <a:br>
              <a:rPr lang="en-IN" sz="4800" b="1" dirty="0">
                <a:latin typeface="Georgia"/>
                <a:ea typeface="Georgia"/>
                <a:cs typeface="Georgia"/>
                <a:sym typeface="Georgia"/>
              </a:rPr>
            </a:br>
            <a:r>
              <a:rPr lang="en-IN" sz="1800" b="1" dirty="0">
                <a:latin typeface="Georgia"/>
                <a:ea typeface="Georgia"/>
                <a:cs typeface="Georgia"/>
                <a:sym typeface="Georgia"/>
              </a:rPr>
              <a:t>Session No.: 2</a:t>
            </a:r>
            <a:br>
              <a:rPr lang="en-IN" sz="1800" b="1" dirty="0">
                <a:latin typeface="Georgia"/>
                <a:ea typeface="Georgia"/>
                <a:cs typeface="Georgia"/>
                <a:sym typeface="Georgia"/>
              </a:rPr>
            </a:br>
            <a:r>
              <a:rPr lang="en-IN" sz="1800" b="1" dirty="0">
                <a:latin typeface="Georgia"/>
                <a:ea typeface="Georgia"/>
                <a:cs typeface="Georgia"/>
                <a:sym typeface="Georgia"/>
              </a:rPr>
              <a:t>Course Name: Natural Language Processing</a:t>
            </a:r>
            <a:br>
              <a:rPr lang="en-IN" sz="1800" b="1" dirty="0">
                <a:latin typeface="Georgia"/>
                <a:ea typeface="Georgia"/>
                <a:cs typeface="Georgia"/>
                <a:sym typeface="Georgia"/>
              </a:rPr>
            </a:br>
            <a:r>
              <a:rPr lang="en-IN" sz="1800" b="1" dirty="0">
                <a:latin typeface="Georgia"/>
                <a:ea typeface="Georgia"/>
                <a:cs typeface="Georgia"/>
                <a:sym typeface="Georgia"/>
              </a:rPr>
              <a:t>Course Code: R1UC616C</a:t>
            </a:r>
            <a:br>
              <a:rPr lang="en-IN" sz="1800" b="1" dirty="0">
                <a:latin typeface="Georgia"/>
                <a:ea typeface="Georgia"/>
                <a:cs typeface="Georgia"/>
                <a:sym typeface="Georgia"/>
              </a:rPr>
            </a:br>
            <a:r>
              <a:rPr lang="en-IN" sz="1800" b="1" dirty="0">
                <a:latin typeface="Georgia"/>
                <a:ea typeface="Georgia"/>
                <a:cs typeface="Georgia"/>
                <a:sym typeface="Georgia"/>
              </a:rPr>
              <a:t>Instructor Name: </a:t>
            </a:r>
            <a:r>
              <a:rPr lang="en-US" sz="1800" b="1" dirty="0">
                <a:latin typeface="Georgia"/>
                <a:ea typeface="Georgia"/>
                <a:cs typeface="Georgia"/>
                <a:sym typeface="Georgia"/>
              </a:rPr>
              <a:t>Mr. Amit Yadav</a:t>
            </a:r>
            <a:br>
              <a:rPr lang="en-IN" sz="1800" b="1" dirty="0">
                <a:latin typeface="Georgia"/>
                <a:ea typeface="Georgia"/>
                <a:cs typeface="Georgia"/>
                <a:sym typeface="Georgia"/>
              </a:rPr>
            </a:br>
            <a:r>
              <a:rPr lang="en-IN" sz="1800" b="1" dirty="0">
                <a:latin typeface="Georgia"/>
                <a:ea typeface="Georgia"/>
                <a:cs typeface="Georgia"/>
                <a:sym typeface="Georgia"/>
              </a:rPr>
              <a:t>Duration: </a:t>
            </a:r>
            <a:r>
              <a:rPr lang="en-IN" sz="1800" b="1">
                <a:latin typeface="Georgia"/>
                <a:ea typeface="Georgia"/>
                <a:cs typeface="Georgia"/>
                <a:sym typeface="Georgia"/>
              </a:rPr>
              <a:t>50 mins</a:t>
            </a:r>
            <a:endParaRPr sz="4800" b="1" dirty="0">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GSCALE full form and date</a:t>
            </a:r>
            <a:endParaRPr/>
          </a:p>
        </p:txBody>
      </p:sp>
      <p:sp>
        <p:nvSpPr>
          <p:cNvPr id="211" name="Google Shape;21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10</a:t>
            </a:fld>
            <a:endParaRPr/>
          </a:p>
        </p:txBody>
      </p:sp>
      <p:pic>
        <p:nvPicPr>
          <p:cNvPr id="212" name="Google Shape;212;p9" descr="A blue circle with text and words&#10;&#10;Description automatically generated"/>
          <p:cNvPicPr preferRelativeResize="0"/>
          <p:nvPr/>
        </p:nvPicPr>
        <p:blipFill rotWithShape="1">
          <a:blip r:embed="rId3">
            <a:alphaModFix/>
          </a:blip>
          <a:srcRect/>
          <a:stretch/>
        </p:blipFill>
        <p:spPr>
          <a:xfrm>
            <a:off x="10758566" y="191744"/>
            <a:ext cx="874732" cy="874732"/>
          </a:xfrm>
          <a:prstGeom prst="rect">
            <a:avLst/>
          </a:prstGeom>
          <a:noFill/>
          <a:ln>
            <a:noFill/>
          </a:ln>
        </p:spPr>
      </p:pic>
      <p:pic>
        <p:nvPicPr>
          <p:cNvPr id="213" name="Google Shape;213;p9"/>
          <p:cNvPicPr preferRelativeResize="0"/>
          <p:nvPr/>
        </p:nvPicPr>
        <p:blipFill rotWithShape="1">
          <a:blip r:embed="rId4">
            <a:alphaModFix/>
          </a:blip>
          <a:srcRect/>
          <a:stretch/>
        </p:blipFill>
        <p:spPr>
          <a:xfrm>
            <a:off x="104932" y="114202"/>
            <a:ext cx="3795634" cy="740238"/>
          </a:xfrm>
          <a:prstGeom prst="rect">
            <a:avLst/>
          </a:prstGeom>
          <a:noFill/>
          <a:ln>
            <a:noFill/>
          </a:ln>
        </p:spPr>
      </p:pic>
      <p:sp>
        <p:nvSpPr>
          <p:cNvPr id="214" name="Google Shape;214;p9"/>
          <p:cNvSpPr txBox="1">
            <a:spLocks noGrp="1"/>
          </p:cNvSpPr>
          <p:nvPr>
            <p:ph type="title"/>
          </p:nvPr>
        </p:nvSpPr>
        <p:spPr>
          <a:xfrm>
            <a:off x="558702" y="1102452"/>
            <a:ext cx="10542973" cy="8228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IN" sz="4000" b="1">
                <a:latin typeface="Arial"/>
                <a:ea typeface="Arial"/>
                <a:cs typeface="Arial"/>
                <a:sym typeface="Arial"/>
              </a:rPr>
              <a:t>Syntactic Analysis</a:t>
            </a:r>
            <a:endParaRPr/>
          </a:p>
        </p:txBody>
      </p:sp>
      <p:sp>
        <p:nvSpPr>
          <p:cNvPr id="215" name="Google Shape;215;p9"/>
          <p:cNvSpPr txBox="1"/>
          <p:nvPr/>
        </p:nvSpPr>
        <p:spPr>
          <a:xfrm>
            <a:off x="597628" y="1869630"/>
            <a:ext cx="10996743"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b="0" i="0" u="none" strike="noStrike" cap="none">
                <a:solidFill>
                  <a:schemeClr val="dk1"/>
                </a:solidFill>
                <a:latin typeface="Calibri"/>
                <a:ea typeface="Calibri"/>
                <a:cs typeface="Calibri"/>
                <a:sym typeface="Calibri"/>
              </a:rPr>
              <a:t>Syntactic analysis in NLP involves breaking down sentences into their grammatical components, such as nouns, verbs, adjectives, and their relationships, enabling machines to comprehend the structure and meaning of text.</a:t>
            </a:r>
            <a:endParaRPr sz="2400" b="0" i="0" u="none" strike="noStrike" cap="none">
              <a:solidFill>
                <a:schemeClr val="dk1"/>
              </a:solidFill>
              <a:latin typeface="Calibri"/>
              <a:ea typeface="Calibri"/>
              <a:cs typeface="Calibri"/>
              <a:sym typeface="Calibri"/>
            </a:endParaRPr>
          </a:p>
        </p:txBody>
      </p:sp>
      <p:pic>
        <p:nvPicPr>
          <p:cNvPr id="216" name="Google Shape;216;p9" descr="Syntactical analysis in nlp of a noun phrase. I have a very old cat as example."/>
          <p:cNvPicPr preferRelativeResize="0"/>
          <p:nvPr/>
        </p:nvPicPr>
        <p:blipFill rotWithShape="1">
          <a:blip r:embed="rId5">
            <a:alphaModFix/>
          </a:blip>
          <a:srcRect l="13744" t="18674" r="15675" b="16696"/>
          <a:stretch/>
        </p:blipFill>
        <p:spPr>
          <a:xfrm>
            <a:off x="2869074" y="3032156"/>
            <a:ext cx="6453852" cy="33241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GSCALE full form and date</a:t>
            </a:r>
            <a:endParaRPr/>
          </a:p>
        </p:txBody>
      </p:sp>
      <p:sp>
        <p:nvSpPr>
          <p:cNvPr id="222" name="Google Shape;22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a:t>
            </a:fld>
            <a:endParaRPr/>
          </a:p>
        </p:txBody>
      </p:sp>
      <p:pic>
        <p:nvPicPr>
          <p:cNvPr id="223" name="Google Shape;223;p10" descr="A blue circle with text and words&#10;&#10;Description automatically generated"/>
          <p:cNvPicPr preferRelativeResize="0"/>
          <p:nvPr/>
        </p:nvPicPr>
        <p:blipFill rotWithShape="1">
          <a:blip r:embed="rId3">
            <a:alphaModFix/>
          </a:blip>
          <a:srcRect/>
          <a:stretch/>
        </p:blipFill>
        <p:spPr>
          <a:xfrm>
            <a:off x="10758566" y="191744"/>
            <a:ext cx="874732" cy="874732"/>
          </a:xfrm>
          <a:prstGeom prst="rect">
            <a:avLst/>
          </a:prstGeom>
          <a:noFill/>
          <a:ln>
            <a:noFill/>
          </a:ln>
        </p:spPr>
      </p:pic>
      <p:pic>
        <p:nvPicPr>
          <p:cNvPr id="224" name="Google Shape;224;p10"/>
          <p:cNvPicPr preferRelativeResize="0"/>
          <p:nvPr/>
        </p:nvPicPr>
        <p:blipFill rotWithShape="1">
          <a:blip r:embed="rId4">
            <a:alphaModFix/>
          </a:blip>
          <a:srcRect/>
          <a:stretch/>
        </p:blipFill>
        <p:spPr>
          <a:xfrm>
            <a:off x="104932" y="114202"/>
            <a:ext cx="3795634" cy="740238"/>
          </a:xfrm>
          <a:prstGeom prst="rect">
            <a:avLst/>
          </a:prstGeom>
          <a:noFill/>
          <a:ln>
            <a:noFill/>
          </a:ln>
        </p:spPr>
      </p:pic>
      <p:sp>
        <p:nvSpPr>
          <p:cNvPr id="225" name="Google Shape;225;p10"/>
          <p:cNvSpPr txBox="1">
            <a:spLocks noGrp="1"/>
          </p:cNvSpPr>
          <p:nvPr>
            <p:ph type="title"/>
          </p:nvPr>
        </p:nvSpPr>
        <p:spPr>
          <a:xfrm>
            <a:off x="4469521" y="147924"/>
            <a:ext cx="4941766" cy="8228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IN" sz="4000" b="1">
                <a:latin typeface="Arial"/>
                <a:ea typeface="Arial"/>
                <a:cs typeface="Arial"/>
                <a:sym typeface="Arial"/>
              </a:rPr>
              <a:t>Semantic Analysis</a:t>
            </a:r>
            <a:endParaRPr/>
          </a:p>
        </p:txBody>
      </p:sp>
      <p:sp>
        <p:nvSpPr>
          <p:cNvPr id="226" name="Google Shape;226;p10"/>
          <p:cNvSpPr txBox="1"/>
          <p:nvPr/>
        </p:nvSpPr>
        <p:spPr>
          <a:xfrm>
            <a:off x="215594" y="970782"/>
            <a:ext cx="10542972" cy="156966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b="0" i="0" u="none" strike="noStrike" cap="none">
                <a:solidFill>
                  <a:schemeClr val="dk1"/>
                </a:solidFill>
                <a:latin typeface="Calibri"/>
                <a:ea typeface="Calibri"/>
                <a:cs typeface="Calibri"/>
                <a:sym typeface="Calibri"/>
              </a:rPr>
              <a:t>Semantic analysis is the process of finding the meaning from text. This analysis gives the power to computers to understand and interpret sentences, paragraphs, or whole documents, by analyzing their grammatical structure, and identifying the relationships between individual words of the sentence in a particular context.</a:t>
            </a:r>
            <a:endParaRPr sz="2400" b="0" i="0" u="none" strike="noStrike" cap="none">
              <a:solidFill>
                <a:schemeClr val="dk1"/>
              </a:solidFill>
              <a:latin typeface="Calibri"/>
              <a:ea typeface="Calibri"/>
              <a:cs typeface="Calibri"/>
              <a:sym typeface="Calibri"/>
            </a:endParaRPr>
          </a:p>
        </p:txBody>
      </p:sp>
      <p:pic>
        <p:nvPicPr>
          <p:cNvPr id="227" name="Google Shape;227;p10" descr="An image showing different meanings of the word &quot;orange&quot;. Semantic Analysis"/>
          <p:cNvPicPr preferRelativeResize="0"/>
          <p:nvPr/>
        </p:nvPicPr>
        <p:blipFill rotWithShape="1">
          <a:blip r:embed="rId5">
            <a:alphaModFix/>
          </a:blip>
          <a:srcRect/>
          <a:stretch/>
        </p:blipFill>
        <p:spPr>
          <a:xfrm>
            <a:off x="1410380" y="2656784"/>
            <a:ext cx="8153400" cy="2559616"/>
          </a:xfrm>
          <a:prstGeom prst="rect">
            <a:avLst/>
          </a:prstGeom>
          <a:noFill/>
          <a:ln>
            <a:noFill/>
          </a:ln>
        </p:spPr>
      </p:pic>
      <p:sp>
        <p:nvSpPr>
          <p:cNvPr id="228" name="Google Shape;228;p10"/>
          <p:cNvSpPr/>
          <p:nvPr/>
        </p:nvSpPr>
        <p:spPr>
          <a:xfrm>
            <a:off x="1410380" y="5261731"/>
            <a:ext cx="8636403" cy="1154162"/>
          </a:xfrm>
          <a:prstGeom prst="rect">
            <a:avLst/>
          </a:prstGeom>
          <a:solidFill>
            <a:srgbClr val="FFFFFF"/>
          </a:solidFill>
          <a:ln>
            <a:noFill/>
          </a:ln>
        </p:spPr>
        <p:txBody>
          <a:bodyPr spcFirstLastPara="1" wrap="square" lIns="91425" tIns="0" rIns="91425" bIns="45700" anchor="ctr" anchorCtr="0">
            <a:spAutoFit/>
          </a:bodyPr>
          <a:lstStyle/>
          <a:p>
            <a:pPr marL="0" marR="0" lvl="0" indent="0" algn="l" rtl="0">
              <a:lnSpc>
                <a:spcPct val="100000"/>
              </a:lnSpc>
              <a:spcBef>
                <a:spcPts val="0"/>
              </a:spcBef>
              <a:spcAft>
                <a:spcPts val="0"/>
              </a:spcAft>
              <a:buClr>
                <a:srgbClr val="383838"/>
              </a:buClr>
              <a:buSzPts val="2400"/>
              <a:buFont typeface="Calibri"/>
              <a:buNone/>
            </a:pPr>
            <a:r>
              <a:rPr lang="en-IN" sz="2400" b="1" i="0" u="none" strike="noStrike" cap="none">
                <a:solidFill>
                  <a:srgbClr val="383838"/>
                </a:solidFill>
                <a:latin typeface="Calibri"/>
                <a:ea typeface="Calibri"/>
                <a:cs typeface="Calibri"/>
                <a:sym typeface="Calibri"/>
              </a:rPr>
              <a:t>For Example, </a:t>
            </a:r>
            <a:endParaRPr/>
          </a:p>
          <a:p>
            <a:pPr marL="0" marR="0" lvl="0" indent="0" algn="l" rtl="0">
              <a:lnSpc>
                <a:spcPct val="100000"/>
              </a:lnSpc>
              <a:spcBef>
                <a:spcPts val="0"/>
              </a:spcBef>
              <a:spcAft>
                <a:spcPts val="0"/>
              </a:spcAft>
              <a:buClr>
                <a:srgbClr val="383838"/>
              </a:buClr>
              <a:buSzPts val="2400"/>
              <a:buFont typeface="Calibri"/>
              <a:buNone/>
            </a:pPr>
            <a:r>
              <a:rPr lang="en-IN" sz="2400" b="1" i="0" u="none" strike="noStrike" cap="none">
                <a:solidFill>
                  <a:srgbClr val="383838"/>
                </a:solidFill>
                <a:latin typeface="Calibri"/>
                <a:ea typeface="Calibri"/>
                <a:cs typeface="Calibri"/>
                <a:sym typeface="Calibri"/>
              </a:rPr>
              <a:t>Consider the word: Orange</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383838"/>
              </a:buClr>
              <a:buSzPts val="2400"/>
              <a:buFont typeface="Calibri"/>
              <a:buNone/>
            </a:pPr>
            <a:r>
              <a:rPr lang="en-IN" sz="2400" b="0" i="0" u="none" strike="noStrike" cap="none">
                <a:solidFill>
                  <a:srgbClr val="383838"/>
                </a:solidFill>
                <a:latin typeface="Calibri"/>
                <a:ea typeface="Calibri"/>
                <a:cs typeface="Calibri"/>
                <a:sym typeface="Calibri"/>
              </a:rPr>
              <a:t>The above word can refer to a color, a fruit, or even a city in Florida!</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GSCALE full form and date</a:t>
            </a:r>
            <a:endParaRPr/>
          </a:p>
        </p:txBody>
      </p:sp>
      <p:sp>
        <p:nvSpPr>
          <p:cNvPr id="234" name="Google Shape;23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12</a:t>
            </a:fld>
            <a:endParaRPr/>
          </a:p>
        </p:txBody>
      </p:sp>
      <p:pic>
        <p:nvPicPr>
          <p:cNvPr id="235" name="Google Shape;235;p11" descr="A blue circle with text and words&#10;&#10;Description automatically generated"/>
          <p:cNvPicPr preferRelativeResize="0"/>
          <p:nvPr/>
        </p:nvPicPr>
        <p:blipFill rotWithShape="1">
          <a:blip r:embed="rId3">
            <a:alphaModFix/>
          </a:blip>
          <a:srcRect/>
          <a:stretch/>
        </p:blipFill>
        <p:spPr>
          <a:xfrm>
            <a:off x="10758566" y="191744"/>
            <a:ext cx="874732" cy="874732"/>
          </a:xfrm>
          <a:prstGeom prst="rect">
            <a:avLst/>
          </a:prstGeom>
          <a:noFill/>
          <a:ln>
            <a:noFill/>
          </a:ln>
        </p:spPr>
      </p:pic>
      <p:pic>
        <p:nvPicPr>
          <p:cNvPr id="236" name="Google Shape;236;p11"/>
          <p:cNvPicPr preferRelativeResize="0"/>
          <p:nvPr/>
        </p:nvPicPr>
        <p:blipFill rotWithShape="1">
          <a:blip r:embed="rId4">
            <a:alphaModFix/>
          </a:blip>
          <a:srcRect/>
          <a:stretch/>
        </p:blipFill>
        <p:spPr>
          <a:xfrm>
            <a:off x="104932" y="114202"/>
            <a:ext cx="3795634" cy="740238"/>
          </a:xfrm>
          <a:prstGeom prst="rect">
            <a:avLst/>
          </a:prstGeom>
          <a:noFill/>
          <a:ln>
            <a:noFill/>
          </a:ln>
        </p:spPr>
      </p:pic>
      <p:sp>
        <p:nvSpPr>
          <p:cNvPr id="237" name="Google Shape;237;p11"/>
          <p:cNvSpPr txBox="1">
            <a:spLocks noGrp="1"/>
          </p:cNvSpPr>
          <p:nvPr>
            <p:ph type="title"/>
          </p:nvPr>
        </p:nvSpPr>
        <p:spPr>
          <a:xfrm>
            <a:off x="558702" y="1102452"/>
            <a:ext cx="10542973" cy="8228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IN" sz="4000" b="1">
                <a:latin typeface="Arial"/>
                <a:ea typeface="Arial"/>
                <a:cs typeface="Arial"/>
                <a:sym typeface="Arial"/>
              </a:rPr>
              <a:t>Syntax vs. Semantics</a:t>
            </a:r>
            <a:endParaRPr/>
          </a:p>
        </p:txBody>
      </p:sp>
      <p:pic>
        <p:nvPicPr>
          <p:cNvPr id="238" name="Google Shape;238;p11" descr="Image"/>
          <p:cNvPicPr preferRelativeResize="0"/>
          <p:nvPr/>
        </p:nvPicPr>
        <p:blipFill rotWithShape="1">
          <a:blip r:embed="rId5">
            <a:alphaModFix/>
          </a:blip>
          <a:srcRect/>
          <a:stretch/>
        </p:blipFill>
        <p:spPr>
          <a:xfrm>
            <a:off x="2857500" y="2306944"/>
            <a:ext cx="6477000" cy="4048125"/>
          </a:xfrm>
          <a:prstGeom prst="rect">
            <a:avLst/>
          </a:prstGeom>
          <a:noFill/>
          <a:ln>
            <a:noFill/>
          </a:ln>
        </p:spPr>
      </p:pic>
      <p:sp>
        <p:nvSpPr>
          <p:cNvPr id="239" name="Google Shape;239;p11"/>
          <p:cNvSpPr txBox="1"/>
          <p:nvPr/>
        </p:nvSpPr>
        <p:spPr>
          <a:xfrm>
            <a:off x="242966" y="3546176"/>
            <a:ext cx="249884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i="0" u="none" strike="noStrike" cap="none">
                <a:solidFill>
                  <a:schemeClr val="dk1"/>
                </a:solidFill>
                <a:latin typeface="Arial"/>
                <a:ea typeface="Arial"/>
                <a:cs typeface="Arial"/>
                <a:sym typeface="Arial"/>
              </a:rPr>
              <a:t>Syntax</a:t>
            </a:r>
            <a:r>
              <a:rPr lang="en-IN" sz="2400" b="0" i="0" u="none" strike="noStrike" cap="none">
                <a:solidFill>
                  <a:schemeClr val="dk1"/>
                </a:solidFill>
                <a:latin typeface="Arial"/>
                <a:ea typeface="Arial"/>
                <a:cs typeface="Arial"/>
                <a:sym typeface="Arial"/>
              </a:rPr>
              <a:t> refers to the grammatical rules of a language</a:t>
            </a:r>
            <a:endParaRPr sz="2400">
              <a:solidFill>
                <a:schemeClr val="dk1"/>
              </a:solidFill>
              <a:latin typeface="Arial"/>
              <a:ea typeface="Arial"/>
              <a:cs typeface="Arial"/>
              <a:sym typeface="Arial"/>
            </a:endParaRPr>
          </a:p>
        </p:txBody>
      </p:sp>
      <p:sp>
        <p:nvSpPr>
          <p:cNvPr id="240" name="Google Shape;240;p11"/>
          <p:cNvSpPr txBox="1"/>
          <p:nvPr/>
        </p:nvSpPr>
        <p:spPr>
          <a:xfrm>
            <a:off x="9507855" y="3546176"/>
            <a:ext cx="184594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chemeClr val="dk1"/>
                </a:solidFill>
                <a:latin typeface="Arial"/>
                <a:ea typeface="Arial"/>
                <a:cs typeface="Arial"/>
                <a:sym typeface="Arial"/>
              </a:rPr>
              <a:t>Semantics</a:t>
            </a:r>
            <a:r>
              <a:rPr lang="en-IN" sz="2400">
                <a:solidFill>
                  <a:schemeClr val="dk1"/>
                </a:solidFill>
                <a:latin typeface="Arial"/>
                <a:ea typeface="Arial"/>
                <a:cs typeface="Arial"/>
                <a:sym typeface="Arial"/>
              </a:rPr>
              <a:t> refers to the meanings of words.</a:t>
            </a:r>
            <a:endParaRPr sz="24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GSCALE full form and date</a:t>
            </a:r>
            <a:endParaRPr/>
          </a:p>
        </p:txBody>
      </p:sp>
      <p:sp>
        <p:nvSpPr>
          <p:cNvPr id="246" name="Google Shape;24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13</a:t>
            </a:fld>
            <a:endParaRPr/>
          </a:p>
        </p:txBody>
      </p:sp>
      <p:pic>
        <p:nvPicPr>
          <p:cNvPr id="247" name="Google Shape;247;p12" descr="A blue circle with text and words&#10;&#10;Description automatically generated"/>
          <p:cNvPicPr preferRelativeResize="0"/>
          <p:nvPr/>
        </p:nvPicPr>
        <p:blipFill rotWithShape="1">
          <a:blip r:embed="rId3">
            <a:alphaModFix/>
          </a:blip>
          <a:srcRect/>
          <a:stretch/>
        </p:blipFill>
        <p:spPr>
          <a:xfrm>
            <a:off x="10758566" y="191744"/>
            <a:ext cx="874732" cy="874732"/>
          </a:xfrm>
          <a:prstGeom prst="rect">
            <a:avLst/>
          </a:prstGeom>
          <a:noFill/>
          <a:ln>
            <a:noFill/>
          </a:ln>
        </p:spPr>
      </p:pic>
      <p:pic>
        <p:nvPicPr>
          <p:cNvPr id="248" name="Google Shape;248;p12"/>
          <p:cNvPicPr preferRelativeResize="0"/>
          <p:nvPr/>
        </p:nvPicPr>
        <p:blipFill rotWithShape="1">
          <a:blip r:embed="rId4">
            <a:alphaModFix/>
          </a:blip>
          <a:srcRect/>
          <a:stretch/>
        </p:blipFill>
        <p:spPr>
          <a:xfrm>
            <a:off x="104932" y="114202"/>
            <a:ext cx="3795634" cy="740238"/>
          </a:xfrm>
          <a:prstGeom prst="rect">
            <a:avLst/>
          </a:prstGeom>
          <a:noFill/>
          <a:ln>
            <a:noFill/>
          </a:ln>
        </p:spPr>
      </p:pic>
      <p:sp>
        <p:nvSpPr>
          <p:cNvPr id="249" name="Google Shape;249;p12"/>
          <p:cNvSpPr txBox="1">
            <a:spLocks noGrp="1"/>
          </p:cNvSpPr>
          <p:nvPr>
            <p:ph type="title"/>
          </p:nvPr>
        </p:nvSpPr>
        <p:spPr>
          <a:xfrm>
            <a:off x="558702" y="1102452"/>
            <a:ext cx="10542973" cy="8228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IN" sz="4000" b="1">
                <a:latin typeface="Arial"/>
                <a:ea typeface="Arial"/>
                <a:cs typeface="Arial"/>
                <a:sym typeface="Arial"/>
              </a:rPr>
              <a:t>Discourse Analysis</a:t>
            </a:r>
            <a:endParaRPr/>
          </a:p>
        </p:txBody>
      </p:sp>
      <p:sp>
        <p:nvSpPr>
          <p:cNvPr id="250" name="Google Shape;250;p12"/>
          <p:cNvSpPr txBox="1"/>
          <p:nvPr/>
        </p:nvSpPr>
        <p:spPr>
          <a:xfrm>
            <a:off x="364886" y="2739056"/>
            <a:ext cx="8367634" cy="304698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a:solidFill>
                  <a:schemeClr val="dk1"/>
                </a:solidFill>
                <a:latin typeface="Arial"/>
                <a:ea typeface="Arial"/>
                <a:cs typeface="Arial"/>
                <a:sym typeface="Arial"/>
              </a:rPr>
              <a:t>Discourse focuses on the analysis and interpretation of language beyond the sentence level, considering how sentences relate to each other in texts and conversations.</a:t>
            </a:r>
            <a:endParaRPr/>
          </a:p>
          <a:p>
            <a:pPr marL="0" marR="0" lvl="0" indent="0" algn="just" rtl="0">
              <a:spcBef>
                <a:spcPts val="0"/>
              </a:spcBef>
              <a:spcAft>
                <a:spcPts val="0"/>
              </a:spcAft>
              <a:buNone/>
            </a:pPr>
            <a:r>
              <a:rPr lang="en-IN" sz="2400">
                <a:solidFill>
                  <a:schemeClr val="dk1"/>
                </a:solidFill>
                <a:latin typeface="Arial"/>
                <a:ea typeface="Arial"/>
                <a:cs typeface="Arial"/>
                <a:sym typeface="Arial"/>
              </a:rPr>
              <a:t>e.g. In a conversation where one person says, "I’m freezing," and another responds, "I’ll close the window," discourse involves understanding the coherence between the two statements, recognising that the second statement is a response to the implied request in the first.</a:t>
            </a:r>
            <a:endParaRPr sz="2400">
              <a:solidFill>
                <a:schemeClr val="dk1"/>
              </a:solidFill>
              <a:latin typeface="Arial"/>
              <a:ea typeface="Arial"/>
              <a:cs typeface="Arial"/>
              <a:sym typeface="Arial"/>
            </a:endParaRPr>
          </a:p>
        </p:txBody>
      </p:sp>
      <p:pic>
        <p:nvPicPr>
          <p:cNvPr id="251" name="Google Shape;251;p12"/>
          <p:cNvPicPr preferRelativeResize="0"/>
          <p:nvPr/>
        </p:nvPicPr>
        <p:blipFill>
          <a:blip r:embed="rId5">
            <a:alphaModFix/>
          </a:blip>
          <a:stretch>
            <a:fillRect/>
          </a:stretch>
        </p:blipFill>
        <p:spPr>
          <a:xfrm>
            <a:off x="8815770" y="2685210"/>
            <a:ext cx="3154680" cy="31546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GSCALE full form and date</a:t>
            </a:r>
            <a:endParaRPr/>
          </a:p>
        </p:txBody>
      </p:sp>
      <p:sp>
        <p:nvSpPr>
          <p:cNvPr id="257" name="Google Shape;25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14</a:t>
            </a:fld>
            <a:endParaRPr/>
          </a:p>
        </p:txBody>
      </p:sp>
      <p:pic>
        <p:nvPicPr>
          <p:cNvPr id="258" name="Google Shape;258;p13" descr="A blue circle with text and words&#10;&#10;Description automatically generated"/>
          <p:cNvPicPr preferRelativeResize="0"/>
          <p:nvPr/>
        </p:nvPicPr>
        <p:blipFill rotWithShape="1">
          <a:blip r:embed="rId3">
            <a:alphaModFix/>
          </a:blip>
          <a:srcRect/>
          <a:stretch/>
        </p:blipFill>
        <p:spPr>
          <a:xfrm>
            <a:off x="10758566" y="191744"/>
            <a:ext cx="874732" cy="874732"/>
          </a:xfrm>
          <a:prstGeom prst="rect">
            <a:avLst/>
          </a:prstGeom>
          <a:noFill/>
          <a:ln>
            <a:noFill/>
          </a:ln>
        </p:spPr>
      </p:pic>
      <p:pic>
        <p:nvPicPr>
          <p:cNvPr id="259" name="Google Shape;259;p13"/>
          <p:cNvPicPr preferRelativeResize="0"/>
          <p:nvPr/>
        </p:nvPicPr>
        <p:blipFill rotWithShape="1">
          <a:blip r:embed="rId4">
            <a:alphaModFix/>
          </a:blip>
          <a:srcRect/>
          <a:stretch/>
        </p:blipFill>
        <p:spPr>
          <a:xfrm>
            <a:off x="104932" y="114202"/>
            <a:ext cx="3795634" cy="740238"/>
          </a:xfrm>
          <a:prstGeom prst="rect">
            <a:avLst/>
          </a:prstGeom>
          <a:noFill/>
          <a:ln>
            <a:noFill/>
          </a:ln>
        </p:spPr>
      </p:pic>
      <p:sp>
        <p:nvSpPr>
          <p:cNvPr id="260" name="Google Shape;260;p13"/>
          <p:cNvSpPr txBox="1">
            <a:spLocks noGrp="1"/>
          </p:cNvSpPr>
          <p:nvPr>
            <p:ph type="title"/>
          </p:nvPr>
        </p:nvSpPr>
        <p:spPr>
          <a:xfrm>
            <a:off x="558702" y="1102452"/>
            <a:ext cx="10542973" cy="8228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IN" sz="4000" b="1">
                <a:latin typeface="Arial"/>
                <a:ea typeface="Arial"/>
                <a:cs typeface="Arial"/>
                <a:sym typeface="Arial"/>
              </a:rPr>
              <a:t>Programmatic Analysis</a:t>
            </a:r>
            <a:endParaRPr/>
          </a:p>
        </p:txBody>
      </p:sp>
      <p:pic>
        <p:nvPicPr>
          <p:cNvPr id="261" name="Google Shape;261;p13" descr="Example of Pragmatics"/>
          <p:cNvPicPr preferRelativeResize="0"/>
          <p:nvPr/>
        </p:nvPicPr>
        <p:blipFill rotWithShape="1">
          <a:blip r:embed="rId5">
            <a:alphaModFix/>
          </a:blip>
          <a:srcRect/>
          <a:stretch/>
        </p:blipFill>
        <p:spPr>
          <a:xfrm>
            <a:off x="8077200" y="2357550"/>
            <a:ext cx="3810000" cy="3810000"/>
          </a:xfrm>
          <a:prstGeom prst="rect">
            <a:avLst/>
          </a:prstGeom>
          <a:noFill/>
          <a:ln>
            <a:noFill/>
          </a:ln>
        </p:spPr>
      </p:pic>
      <p:sp>
        <p:nvSpPr>
          <p:cNvPr id="262" name="Google Shape;262;p13"/>
          <p:cNvSpPr txBox="1"/>
          <p:nvPr/>
        </p:nvSpPr>
        <p:spPr>
          <a:xfrm>
            <a:off x="364886" y="2739056"/>
            <a:ext cx="8367634"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chemeClr val="dk1"/>
                </a:solidFill>
                <a:latin typeface="Arial"/>
                <a:ea typeface="Arial"/>
                <a:cs typeface="Arial"/>
                <a:sym typeface="Arial"/>
              </a:rPr>
              <a:t>Pragmatics: </a:t>
            </a:r>
            <a:r>
              <a:rPr lang="en-IN" sz="2400">
                <a:solidFill>
                  <a:schemeClr val="dk1"/>
                </a:solidFill>
                <a:latin typeface="Arial"/>
                <a:ea typeface="Arial"/>
                <a:cs typeface="Arial"/>
                <a:sym typeface="Arial"/>
              </a:rPr>
              <a:t>knowledge of the relationship of meaning to the goals and intentions of the speaker</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IN" sz="2400">
                <a:solidFill>
                  <a:schemeClr val="dk1"/>
                </a:solidFill>
                <a:latin typeface="Arial"/>
                <a:ea typeface="Arial"/>
                <a:cs typeface="Arial"/>
                <a:sym typeface="Arial"/>
              </a:rPr>
              <a:t>e.g. the sentence “What time do you call this?!” does not mean “the teacher is asking her for the time”. This is the semantic meaning of the sentence. Here, it is referred to as  “Why are you so late?” which is the pragmatic meaning of the sentence.</a:t>
            </a:r>
            <a:endParaRPr sz="24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14"/>
          <p:cNvSpPr txBox="1">
            <a:spLocks noGrp="1"/>
          </p:cNvSpPr>
          <p:nvPr>
            <p:ph type="title"/>
          </p:nvPr>
        </p:nvSpPr>
        <p:spPr>
          <a:xfrm>
            <a:off x="4297014" y="198958"/>
            <a:ext cx="4646904" cy="102464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Georgia"/>
              <a:buNone/>
            </a:pPr>
            <a:r>
              <a:rPr lang="en-IN" sz="4000">
                <a:latin typeface="Georgia"/>
                <a:ea typeface="Georgia"/>
                <a:cs typeface="Georgia"/>
                <a:sym typeface="Georgia"/>
              </a:rPr>
              <a:t>Learning Activity 2: Think Pair Share</a:t>
            </a:r>
            <a:endParaRPr/>
          </a:p>
        </p:txBody>
      </p:sp>
      <p:sp>
        <p:nvSpPr>
          <p:cNvPr id="268" name="Google Shape;26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269" name="Google Shape;26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15</a:t>
            </a:fld>
            <a:endParaRPr/>
          </a:p>
        </p:txBody>
      </p:sp>
      <p:pic>
        <p:nvPicPr>
          <p:cNvPr id="270" name="Google Shape;270;p14" descr="A blue circle with text and words&#10;&#10;Description automatically generated"/>
          <p:cNvPicPr preferRelativeResize="0"/>
          <p:nvPr/>
        </p:nvPicPr>
        <p:blipFill rotWithShape="1">
          <a:blip r:embed="rId3">
            <a:alphaModFix/>
          </a:blip>
          <a:srcRect/>
          <a:stretch/>
        </p:blipFill>
        <p:spPr>
          <a:xfrm>
            <a:off x="10758566" y="176754"/>
            <a:ext cx="874732" cy="874732"/>
          </a:xfrm>
          <a:prstGeom prst="rect">
            <a:avLst/>
          </a:prstGeom>
          <a:noFill/>
          <a:ln>
            <a:noFill/>
          </a:ln>
        </p:spPr>
      </p:pic>
      <p:pic>
        <p:nvPicPr>
          <p:cNvPr id="271" name="Google Shape;271;p14"/>
          <p:cNvPicPr preferRelativeResize="0"/>
          <p:nvPr/>
        </p:nvPicPr>
        <p:blipFill rotWithShape="1">
          <a:blip r:embed="rId4">
            <a:alphaModFix/>
          </a:blip>
          <a:srcRect/>
          <a:stretch/>
        </p:blipFill>
        <p:spPr>
          <a:xfrm>
            <a:off x="104932" y="114202"/>
            <a:ext cx="3795634" cy="740238"/>
          </a:xfrm>
          <a:prstGeom prst="rect">
            <a:avLst/>
          </a:prstGeom>
          <a:noFill/>
          <a:ln>
            <a:noFill/>
          </a:ln>
        </p:spPr>
      </p:pic>
      <p:grpSp>
        <p:nvGrpSpPr>
          <p:cNvPr id="272" name="Google Shape;272;p14"/>
          <p:cNvGrpSpPr/>
          <p:nvPr/>
        </p:nvGrpSpPr>
        <p:grpSpPr>
          <a:xfrm>
            <a:off x="312131" y="1432602"/>
            <a:ext cx="11347147" cy="4542630"/>
            <a:chOff x="3326" y="291423"/>
            <a:chExt cx="11347147" cy="4542630"/>
          </a:xfrm>
        </p:grpSpPr>
        <p:sp>
          <p:nvSpPr>
            <p:cNvPr id="273" name="Google Shape;273;p14"/>
            <p:cNvSpPr/>
            <p:nvPr/>
          </p:nvSpPr>
          <p:spPr>
            <a:xfrm>
              <a:off x="3326" y="291423"/>
              <a:ext cx="3769816" cy="2261890"/>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txBox="1"/>
            <p:nvPr/>
          </p:nvSpPr>
          <p:spPr>
            <a:xfrm>
              <a:off x="3326" y="291423"/>
              <a:ext cx="3769816" cy="226189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br>
                <a:rPr lang="en-IN" sz="1800" b="1">
                  <a:solidFill>
                    <a:schemeClr val="lt1"/>
                  </a:solidFill>
                  <a:latin typeface="Arial"/>
                  <a:ea typeface="Arial"/>
                  <a:cs typeface="Arial"/>
                  <a:sym typeface="Arial"/>
                </a:rPr>
              </a:br>
              <a:r>
                <a:rPr lang="en-IN" sz="1800" b="1">
                  <a:solidFill>
                    <a:schemeClr val="lt1"/>
                  </a:solidFill>
                  <a:latin typeface="Arial"/>
                  <a:ea typeface="Arial"/>
                  <a:cs typeface="Arial"/>
                  <a:sym typeface="Arial"/>
                </a:rPr>
                <a:t>Grouping:</a:t>
              </a:r>
              <a:r>
                <a:rPr lang="en-IN" sz="1800">
                  <a:solidFill>
                    <a:schemeClr val="lt1"/>
                  </a:solidFill>
                  <a:latin typeface="Arial"/>
                  <a:ea typeface="Arial"/>
                  <a:cs typeface="Arial"/>
                  <a:sym typeface="Arial"/>
                </a:rPr>
                <a:t> At each table, assign one of the five NLP components—Lexical, Syntactic, Semantic, Discourse, and Programmatic Analysis—to each student. If more than five students are at a table, some should pair on the same component.</a:t>
              </a:r>
              <a:endParaRPr sz="1800">
                <a:solidFill>
                  <a:schemeClr val="lt1"/>
                </a:solidFill>
                <a:latin typeface="Arial"/>
                <a:ea typeface="Arial"/>
                <a:cs typeface="Arial"/>
                <a:sym typeface="Arial"/>
              </a:endParaRPr>
            </a:p>
          </p:txBody>
        </p:sp>
        <p:sp>
          <p:nvSpPr>
            <p:cNvPr id="275" name="Google Shape;275;p14"/>
            <p:cNvSpPr/>
            <p:nvPr/>
          </p:nvSpPr>
          <p:spPr>
            <a:xfrm>
              <a:off x="3791992" y="291423"/>
              <a:ext cx="3769816" cy="2261890"/>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txBox="1"/>
            <p:nvPr/>
          </p:nvSpPr>
          <p:spPr>
            <a:xfrm>
              <a:off x="3791992" y="291423"/>
              <a:ext cx="3769816" cy="226189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b="1">
                  <a:solidFill>
                    <a:schemeClr val="lt1"/>
                  </a:solidFill>
                  <a:latin typeface="Arial"/>
                  <a:ea typeface="Arial"/>
                  <a:cs typeface="Arial"/>
                  <a:sym typeface="Arial"/>
                </a:rPr>
                <a:t>Think (5 minutes)</a:t>
              </a:r>
              <a:br>
                <a:rPr lang="en-IN" sz="1800" b="1">
                  <a:solidFill>
                    <a:schemeClr val="lt1"/>
                  </a:solidFill>
                  <a:latin typeface="Arial"/>
                  <a:ea typeface="Arial"/>
                  <a:cs typeface="Arial"/>
                  <a:sym typeface="Arial"/>
                </a:rPr>
              </a:br>
              <a:r>
                <a:rPr lang="en-IN" sz="1800" b="1">
                  <a:solidFill>
                    <a:schemeClr val="lt1"/>
                  </a:solidFill>
                  <a:latin typeface="Arial"/>
                  <a:ea typeface="Arial"/>
                  <a:cs typeface="Arial"/>
                  <a:sym typeface="Arial"/>
                </a:rPr>
                <a:t>Task:</a:t>
              </a:r>
              <a:r>
                <a:rPr lang="en-IN" sz="1800">
                  <a:solidFill>
                    <a:schemeClr val="lt1"/>
                  </a:solidFill>
                  <a:latin typeface="Arial"/>
                  <a:ea typeface="Arial"/>
                  <a:cs typeface="Arial"/>
                  <a:sym typeface="Arial"/>
                </a:rPr>
                <a:t> Independently analyze how your assigned component processes the sentence: 'The quick brown fox jumps over the lazy dog.' Consider your component’s specific role.</a:t>
              </a:r>
              <a:endParaRPr sz="1800" b="1">
                <a:solidFill>
                  <a:schemeClr val="lt1"/>
                </a:solidFill>
                <a:latin typeface="Arial"/>
                <a:ea typeface="Arial"/>
                <a:cs typeface="Arial"/>
                <a:sym typeface="Arial"/>
              </a:endParaRPr>
            </a:p>
          </p:txBody>
        </p:sp>
        <p:sp>
          <p:nvSpPr>
            <p:cNvPr id="277" name="Google Shape;277;p14"/>
            <p:cNvSpPr/>
            <p:nvPr/>
          </p:nvSpPr>
          <p:spPr>
            <a:xfrm>
              <a:off x="7580657" y="291423"/>
              <a:ext cx="3769816" cy="2261890"/>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txBox="1"/>
            <p:nvPr/>
          </p:nvSpPr>
          <p:spPr>
            <a:xfrm>
              <a:off x="7580657" y="291423"/>
              <a:ext cx="3769816" cy="226189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b="1">
                  <a:solidFill>
                    <a:schemeClr val="lt1"/>
                  </a:solidFill>
                  <a:latin typeface="Arial"/>
                  <a:ea typeface="Arial"/>
                  <a:cs typeface="Arial"/>
                  <a:sym typeface="Arial"/>
                </a:rPr>
                <a:t>Pair (5 minutes)</a:t>
              </a:r>
              <a:br>
                <a:rPr lang="en-IN" sz="1800" b="1">
                  <a:solidFill>
                    <a:schemeClr val="lt1"/>
                  </a:solidFill>
                  <a:latin typeface="Arial"/>
                  <a:ea typeface="Arial"/>
                  <a:cs typeface="Arial"/>
                  <a:sym typeface="Arial"/>
                </a:rPr>
              </a:br>
              <a:r>
                <a:rPr lang="en-IN" sz="1800" b="1">
                  <a:solidFill>
                    <a:schemeClr val="lt1"/>
                  </a:solidFill>
                  <a:latin typeface="Arial"/>
                  <a:ea typeface="Arial"/>
                  <a:cs typeface="Arial"/>
                  <a:sym typeface="Arial"/>
                </a:rPr>
                <a:t>Task:</a:t>
              </a:r>
              <a:r>
                <a:rPr lang="en-IN" sz="1800">
                  <a:solidFill>
                    <a:schemeClr val="lt1"/>
                  </a:solidFill>
                  <a:latin typeface="Arial"/>
                  <a:ea typeface="Arial"/>
                  <a:cs typeface="Arial"/>
                  <a:sym typeface="Arial"/>
                </a:rPr>
                <a:t> Discuss with your neighbor how your components analyze the sentence. Note similarities and differences in your findings.</a:t>
              </a:r>
              <a:endParaRPr sz="1800" b="1">
                <a:solidFill>
                  <a:schemeClr val="lt1"/>
                </a:solidFill>
                <a:latin typeface="Arial"/>
                <a:ea typeface="Arial"/>
                <a:cs typeface="Arial"/>
                <a:sym typeface="Arial"/>
              </a:endParaRPr>
            </a:p>
          </p:txBody>
        </p:sp>
        <p:sp>
          <p:nvSpPr>
            <p:cNvPr id="279" name="Google Shape;279;p14"/>
            <p:cNvSpPr/>
            <p:nvPr/>
          </p:nvSpPr>
          <p:spPr>
            <a:xfrm>
              <a:off x="1897659" y="2572163"/>
              <a:ext cx="3769816" cy="2261890"/>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txBox="1"/>
            <p:nvPr/>
          </p:nvSpPr>
          <p:spPr>
            <a:xfrm>
              <a:off x="1897659" y="2572163"/>
              <a:ext cx="3769816" cy="226189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b="1">
                  <a:solidFill>
                    <a:schemeClr val="lt1"/>
                  </a:solidFill>
                  <a:latin typeface="Arial"/>
                  <a:ea typeface="Arial"/>
                  <a:cs typeface="Arial"/>
                  <a:sym typeface="Arial"/>
                </a:rPr>
                <a:t>Share (5 minutes)</a:t>
              </a:r>
              <a:br>
                <a:rPr lang="en-IN" sz="1800" b="1">
                  <a:solidFill>
                    <a:schemeClr val="lt1"/>
                  </a:solidFill>
                  <a:latin typeface="Arial"/>
                  <a:ea typeface="Arial"/>
                  <a:cs typeface="Arial"/>
                  <a:sym typeface="Arial"/>
                </a:rPr>
              </a:br>
              <a:r>
                <a:rPr lang="en-IN" sz="1800" b="1">
                  <a:solidFill>
                    <a:schemeClr val="lt1"/>
                  </a:solidFill>
                  <a:latin typeface="Arial"/>
                  <a:ea typeface="Arial"/>
                  <a:cs typeface="Arial"/>
                  <a:sym typeface="Arial"/>
                </a:rPr>
                <a:t>Task:</a:t>
              </a:r>
              <a:r>
                <a:rPr lang="en-IN" sz="1800">
                  <a:solidFill>
                    <a:schemeClr val="lt1"/>
                  </a:solidFill>
                  <a:latin typeface="Arial"/>
                  <a:ea typeface="Arial"/>
                  <a:cs typeface="Arial"/>
                  <a:sym typeface="Arial"/>
                </a:rPr>
                <a:t> Present your combined insights to your table. Evaluate how each component contributes to understanding the sentence.</a:t>
              </a:r>
              <a:endParaRPr sz="1800" b="1">
                <a:solidFill>
                  <a:schemeClr val="lt1"/>
                </a:solidFill>
                <a:latin typeface="Arial"/>
                <a:ea typeface="Arial"/>
                <a:cs typeface="Arial"/>
                <a:sym typeface="Arial"/>
              </a:endParaRPr>
            </a:p>
          </p:txBody>
        </p:sp>
        <p:sp>
          <p:nvSpPr>
            <p:cNvPr id="281" name="Google Shape;281;p14"/>
            <p:cNvSpPr/>
            <p:nvPr/>
          </p:nvSpPr>
          <p:spPr>
            <a:xfrm>
              <a:off x="5686325" y="2572163"/>
              <a:ext cx="3769816" cy="2261890"/>
            </a:xfrm>
            <a:prstGeom prst="rect">
              <a:avLst/>
            </a:prstGeom>
            <a:solidFill>
              <a:srgbClr val="12608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txBox="1"/>
            <p:nvPr/>
          </p:nvSpPr>
          <p:spPr>
            <a:xfrm>
              <a:off x="5686325" y="2572163"/>
              <a:ext cx="3769816" cy="226189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b="1">
                  <a:solidFill>
                    <a:schemeClr val="lt1"/>
                  </a:solidFill>
                  <a:latin typeface="Arial"/>
                  <a:ea typeface="Arial"/>
                  <a:cs typeface="Arial"/>
                  <a:sym typeface="Arial"/>
                </a:rPr>
                <a:t>Submit (5 minutes)</a:t>
              </a:r>
              <a:br>
                <a:rPr lang="en-IN" sz="1800" b="1">
                  <a:solidFill>
                    <a:schemeClr val="lt1"/>
                  </a:solidFill>
                  <a:latin typeface="Arial"/>
                  <a:ea typeface="Arial"/>
                  <a:cs typeface="Arial"/>
                  <a:sym typeface="Arial"/>
                </a:rPr>
              </a:br>
              <a:r>
                <a:rPr lang="en-IN" sz="1800" b="1">
                  <a:solidFill>
                    <a:schemeClr val="lt1"/>
                  </a:solidFill>
                  <a:latin typeface="Arial"/>
                  <a:ea typeface="Arial"/>
                  <a:cs typeface="Arial"/>
                  <a:sym typeface="Arial"/>
                </a:rPr>
                <a:t>Task:</a:t>
              </a:r>
              <a:r>
                <a:rPr lang="en-IN" sz="1800">
                  <a:solidFill>
                    <a:schemeClr val="lt1"/>
                  </a:solidFill>
                  <a:latin typeface="Arial"/>
                  <a:ea typeface="Arial"/>
                  <a:cs typeface="Arial"/>
                  <a:sym typeface="Arial"/>
                </a:rPr>
                <a:t> Finalize your individual analysis, integrating insights from discussions. Submit through Wooclap, ensuring your response reflects a deep understanding of your component.</a:t>
              </a:r>
              <a:endParaRPr sz="1800" b="1">
                <a:solidFill>
                  <a:schemeClr val="lt1"/>
                </a:solidFill>
                <a:latin typeface="Arial"/>
                <a:ea typeface="Arial"/>
                <a:cs typeface="Arial"/>
                <a:sym typeface="Arial"/>
              </a:endParaRPr>
            </a:p>
          </p:txBody>
        </p:sp>
      </p:grpSp>
      <p:pic>
        <p:nvPicPr>
          <p:cNvPr id="283" name="Google Shape;283;p14"/>
          <p:cNvPicPr preferRelativeResize="0"/>
          <p:nvPr/>
        </p:nvPicPr>
        <p:blipFill rotWithShape="1">
          <a:blip r:embed="rId5">
            <a:alphaModFix/>
          </a:blip>
          <a:srcRect/>
          <a:stretch/>
        </p:blipFill>
        <p:spPr>
          <a:xfrm>
            <a:off x="9848317" y="3703917"/>
            <a:ext cx="1820497" cy="1820497"/>
          </a:xfrm>
          <a:prstGeom prst="rect">
            <a:avLst/>
          </a:prstGeom>
          <a:noFill/>
          <a:ln>
            <a:noFill/>
          </a:ln>
        </p:spPr>
      </p:pic>
      <p:sp>
        <p:nvSpPr>
          <p:cNvPr id="284" name="Google Shape;284;p14"/>
          <p:cNvSpPr txBox="1"/>
          <p:nvPr/>
        </p:nvSpPr>
        <p:spPr>
          <a:xfrm>
            <a:off x="9848317" y="5526203"/>
            <a:ext cx="19167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a:solidFill>
                  <a:srgbClr val="656686"/>
                </a:solidFill>
                <a:latin typeface="Nunito"/>
                <a:ea typeface="Nunito"/>
                <a:cs typeface="Nunito"/>
                <a:sym typeface="Nunito"/>
              </a:rPr>
              <a:t>code </a:t>
            </a:r>
            <a:r>
              <a:rPr lang="en-IN" sz="1800" b="1" i="0">
                <a:solidFill>
                  <a:srgbClr val="1D254F"/>
                </a:solidFill>
                <a:latin typeface="Nunito"/>
                <a:ea typeface="Nunito"/>
                <a:cs typeface="Nunito"/>
                <a:sym typeface="Nunito"/>
              </a:rPr>
              <a:t>GKMGHG</a:t>
            </a:r>
            <a:endParaRPr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4300493" y="229190"/>
            <a:ext cx="4800261" cy="164459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000"/>
              <a:buFont typeface="Play"/>
              <a:buNone/>
            </a:pPr>
            <a:r>
              <a:rPr lang="en-IN" sz="4000" b="1">
                <a:solidFill>
                  <a:schemeClr val="dk2"/>
                </a:solidFill>
              </a:rPr>
              <a:t>Reflection-</a:t>
            </a:r>
            <a:br>
              <a:rPr lang="en-IN" sz="4000" b="1">
                <a:solidFill>
                  <a:schemeClr val="dk2"/>
                </a:solidFill>
              </a:rPr>
            </a:br>
            <a:r>
              <a:rPr lang="en-IN" sz="4000" b="1">
                <a:solidFill>
                  <a:schemeClr val="dk2"/>
                </a:solidFill>
              </a:rPr>
              <a:t>Learning Activity 1</a:t>
            </a:r>
            <a:endParaRPr/>
          </a:p>
        </p:txBody>
      </p:sp>
      <p:sp>
        <p:nvSpPr>
          <p:cNvPr id="290" name="Google Shape;29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291" name="Google Shape;29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16</a:t>
            </a:fld>
            <a:endParaRPr/>
          </a:p>
        </p:txBody>
      </p:sp>
      <p:pic>
        <p:nvPicPr>
          <p:cNvPr id="292" name="Google Shape;292;p15" descr="A blue circle with text and words&#10;&#10;Description automatically generated"/>
          <p:cNvPicPr preferRelativeResize="0"/>
          <p:nvPr/>
        </p:nvPicPr>
        <p:blipFill rotWithShape="1">
          <a:blip r:embed="rId3">
            <a:alphaModFix/>
          </a:blip>
          <a:srcRect/>
          <a:stretch/>
        </p:blipFill>
        <p:spPr>
          <a:xfrm>
            <a:off x="10758566" y="176754"/>
            <a:ext cx="874732" cy="874732"/>
          </a:xfrm>
          <a:prstGeom prst="rect">
            <a:avLst/>
          </a:prstGeom>
          <a:noFill/>
          <a:ln>
            <a:noFill/>
          </a:ln>
        </p:spPr>
      </p:pic>
      <p:pic>
        <p:nvPicPr>
          <p:cNvPr id="293" name="Google Shape;293;p15"/>
          <p:cNvPicPr preferRelativeResize="0"/>
          <p:nvPr/>
        </p:nvPicPr>
        <p:blipFill rotWithShape="1">
          <a:blip r:embed="rId4">
            <a:alphaModFix/>
          </a:blip>
          <a:srcRect/>
          <a:stretch/>
        </p:blipFill>
        <p:spPr>
          <a:xfrm>
            <a:off x="104932" y="114202"/>
            <a:ext cx="3795634" cy="7402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838200" y="854440"/>
            <a:ext cx="10515600" cy="62958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IN" sz="4400"/>
              <a:t>Summary</a:t>
            </a:r>
            <a:endParaRPr/>
          </a:p>
        </p:txBody>
      </p:sp>
      <p:sp>
        <p:nvSpPr>
          <p:cNvPr id="299" name="Google Shape;29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300" name="Google Shape;30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17</a:t>
            </a:fld>
            <a:endParaRPr/>
          </a:p>
        </p:txBody>
      </p:sp>
      <p:pic>
        <p:nvPicPr>
          <p:cNvPr id="301" name="Google Shape;301;p16" descr="A blue circle with text and words&#10;&#10;Description automatically generated"/>
          <p:cNvPicPr preferRelativeResize="0"/>
          <p:nvPr/>
        </p:nvPicPr>
        <p:blipFill rotWithShape="1">
          <a:blip r:embed="rId3">
            <a:alphaModFix/>
          </a:blip>
          <a:srcRect/>
          <a:stretch/>
        </p:blipFill>
        <p:spPr>
          <a:xfrm>
            <a:off x="10758566" y="176754"/>
            <a:ext cx="874732" cy="874732"/>
          </a:xfrm>
          <a:prstGeom prst="rect">
            <a:avLst/>
          </a:prstGeom>
          <a:noFill/>
          <a:ln>
            <a:noFill/>
          </a:ln>
        </p:spPr>
      </p:pic>
      <p:pic>
        <p:nvPicPr>
          <p:cNvPr id="302" name="Google Shape;302;p16"/>
          <p:cNvPicPr preferRelativeResize="0"/>
          <p:nvPr/>
        </p:nvPicPr>
        <p:blipFill rotWithShape="1">
          <a:blip r:embed="rId4">
            <a:alphaModFix/>
          </a:blip>
          <a:srcRect/>
          <a:stretch/>
        </p:blipFill>
        <p:spPr>
          <a:xfrm>
            <a:off x="104932" y="114202"/>
            <a:ext cx="3795634" cy="740238"/>
          </a:xfrm>
          <a:prstGeom prst="rect">
            <a:avLst/>
          </a:prstGeom>
          <a:noFill/>
          <a:ln>
            <a:noFill/>
          </a:ln>
        </p:spPr>
      </p:pic>
      <p:pic>
        <p:nvPicPr>
          <p:cNvPr id="303" name="Google Shape;303;p16"/>
          <p:cNvPicPr preferRelativeResize="0"/>
          <p:nvPr/>
        </p:nvPicPr>
        <p:blipFill rotWithShape="1">
          <a:blip r:embed="rId5">
            <a:alphaModFix/>
          </a:blip>
          <a:srcRect/>
          <a:stretch/>
        </p:blipFill>
        <p:spPr>
          <a:xfrm>
            <a:off x="104932" y="1738311"/>
            <a:ext cx="12087067" cy="37475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7"/>
          <p:cNvSpPr txBox="1">
            <a:spLocks noGrp="1"/>
          </p:cNvSpPr>
          <p:nvPr>
            <p:ph type="title"/>
          </p:nvPr>
        </p:nvSpPr>
        <p:spPr>
          <a:xfrm>
            <a:off x="479165" y="749508"/>
            <a:ext cx="9718111" cy="157644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en-IN" sz="4000" b="1"/>
              <a:t>Ensure attainment of LOs in alignment to the learning activities:</a:t>
            </a:r>
            <a:r>
              <a:rPr lang="en-IN" sz="4000" b="1">
                <a:solidFill>
                  <a:srgbClr val="FFFFFF"/>
                </a:solidFill>
                <a:latin typeface="Arial"/>
                <a:ea typeface="Arial"/>
                <a:cs typeface="Arial"/>
                <a:sym typeface="Arial"/>
              </a:rPr>
              <a:t> outcomes (1-2)</a:t>
            </a:r>
            <a:endParaRPr/>
          </a:p>
        </p:txBody>
      </p:sp>
      <p:sp>
        <p:nvSpPr>
          <p:cNvPr id="309" name="Google Shape;30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310" name="Google Shape;31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18</a:t>
            </a:fld>
            <a:endParaRPr/>
          </a:p>
        </p:txBody>
      </p:sp>
      <p:grpSp>
        <p:nvGrpSpPr>
          <p:cNvPr id="311" name="Google Shape;311;p17"/>
          <p:cNvGrpSpPr/>
          <p:nvPr/>
        </p:nvGrpSpPr>
        <p:grpSpPr>
          <a:xfrm>
            <a:off x="644056" y="3538330"/>
            <a:ext cx="10927829" cy="1844702"/>
            <a:chOff x="0" y="922351"/>
            <a:chExt cx="10927829" cy="1844702"/>
          </a:xfrm>
        </p:grpSpPr>
        <p:sp>
          <p:nvSpPr>
            <p:cNvPr id="312" name="Google Shape;312;p17"/>
            <p:cNvSpPr/>
            <p:nvPr/>
          </p:nvSpPr>
          <p:spPr>
            <a:xfrm>
              <a:off x="0" y="922351"/>
              <a:ext cx="10927829" cy="1844702"/>
            </a:xfrm>
            <a:prstGeom prst="roundRect">
              <a:avLst>
                <a:gd name="adj" fmla="val 10000"/>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txBox="1"/>
            <p:nvPr/>
          </p:nvSpPr>
          <p:spPr>
            <a:xfrm>
              <a:off x="54029" y="976380"/>
              <a:ext cx="10819771" cy="1736644"/>
            </a:xfrm>
            <a:prstGeom prst="rect">
              <a:avLst/>
            </a:prstGeom>
            <a:noFill/>
            <a:ln>
              <a:noFill/>
            </a:ln>
          </p:spPr>
          <p:txBody>
            <a:bodyPr spcFirstLastPara="1" wrap="square" lIns="133350" tIns="133350" rIns="133350" bIns="133350" anchor="ctr" anchorCtr="0">
              <a:noAutofit/>
            </a:bodyPr>
            <a:lstStyle/>
            <a:p>
              <a:pPr marL="0" marR="0" lvl="0" indent="0" algn="ctr" rtl="0">
                <a:lnSpc>
                  <a:spcPct val="90000"/>
                </a:lnSpc>
                <a:spcBef>
                  <a:spcPts val="0"/>
                </a:spcBef>
                <a:spcAft>
                  <a:spcPts val="0"/>
                </a:spcAft>
                <a:buClr>
                  <a:schemeClr val="lt1"/>
                </a:buClr>
                <a:buSzPts val="3500"/>
                <a:buFont typeface="Arial"/>
                <a:buNone/>
              </a:pPr>
              <a:r>
                <a:rPr lang="en-IN" sz="3500">
                  <a:solidFill>
                    <a:schemeClr val="lt1"/>
                  </a:solidFill>
                  <a:latin typeface="Arial"/>
                  <a:ea typeface="Arial"/>
                  <a:cs typeface="Arial"/>
                  <a:sym typeface="Arial"/>
                </a:rPr>
                <a:t>Outcome 1: Explain and differentiate the roles and functions of the five key components of NLP (Think Pair Share activity)</a:t>
              </a:r>
              <a:endParaRPr/>
            </a:p>
          </p:txBody>
        </p:sp>
      </p:grpSp>
      <p:pic>
        <p:nvPicPr>
          <p:cNvPr id="314" name="Google Shape;314;p17" descr="A blue circle with text and words&#10;&#10;Description automatically generated"/>
          <p:cNvPicPr preferRelativeResize="0"/>
          <p:nvPr/>
        </p:nvPicPr>
        <p:blipFill rotWithShape="1">
          <a:blip r:embed="rId3">
            <a:alphaModFix/>
          </a:blip>
          <a:srcRect/>
          <a:stretch/>
        </p:blipFill>
        <p:spPr>
          <a:xfrm>
            <a:off x="10758566" y="176754"/>
            <a:ext cx="874732" cy="874732"/>
          </a:xfrm>
          <a:prstGeom prst="rect">
            <a:avLst/>
          </a:prstGeom>
          <a:noFill/>
          <a:ln>
            <a:noFill/>
          </a:ln>
        </p:spPr>
      </p:pic>
      <p:pic>
        <p:nvPicPr>
          <p:cNvPr id="315" name="Google Shape;315;p17"/>
          <p:cNvPicPr preferRelativeResize="0"/>
          <p:nvPr/>
        </p:nvPicPr>
        <p:blipFill rotWithShape="1">
          <a:blip r:embed="rId4">
            <a:alphaModFix/>
          </a:blip>
          <a:srcRect/>
          <a:stretch/>
        </p:blipFill>
        <p:spPr>
          <a:xfrm>
            <a:off x="104932" y="114202"/>
            <a:ext cx="3795634" cy="7402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8"/>
          <p:cNvSpPr txBox="1">
            <a:spLocks noGrp="1"/>
          </p:cNvSpPr>
          <p:nvPr>
            <p:ph type="title"/>
          </p:nvPr>
        </p:nvSpPr>
        <p:spPr>
          <a:xfrm>
            <a:off x="901762" y="1198963"/>
            <a:ext cx="9818849" cy="191874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Georgia"/>
              <a:buNone/>
            </a:pPr>
            <a:r>
              <a:rPr lang="en-IN" sz="5400">
                <a:latin typeface="Georgia"/>
                <a:ea typeface="Georgia"/>
                <a:cs typeface="Georgia"/>
                <a:sym typeface="Georgia"/>
              </a:rPr>
              <a:t>Discussion on the post session activities</a:t>
            </a:r>
            <a:br>
              <a:rPr lang="en-IN" sz="2800">
                <a:latin typeface="Georgia"/>
                <a:ea typeface="Georgia"/>
                <a:cs typeface="Georgia"/>
                <a:sym typeface="Georgia"/>
              </a:rPr>
            </a:br>
            <a:br>
              <a:rPr lang="en-IN" sz="2800">
                <a:latin typeface="Georgia"/>
                <a:ea typeface="Georgia"/>
                <a:cs typeface="Georgia"/>
                <a:sym typeface="Georgia"/>
              </a:rPr>
            </a:br>
            <a:endParaRPr sz="2800">
              <a:latin typeface="Georgia"/>
              <a:ea typeface="Georgia"/>
              <a:cs typeface="Georgia"/>
              <a:sym typeface="Georgia"/>
            </a:endParaRPr>
          </a:p>
        </p:txBody>
      </p:sp>
      <p:sp>
        <p:nvSpPr>
          <p:cNvPr id="321" name="Google Shape;32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322" name="Google Shape;32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19</a:t>
            </a:fld>
            <a:endParaRPr/>
          </a:p>
        </p:txBody>
      </p:sp>
      <p:pic>
        <p:nvPicPr>
          <p:cNvPr id="323" name="Google Shape;323;p18" descr="A blue circle with text and words&#10;&#10;Description automatically generated"/>
          <p:cNvPicPr preferRelativeResize="0"/>
          <p:nvPr/>
        </p:nvPicPr>
        <p:blipFill rotWithShape="1">
          <a:blip r:embed="rId3">
            <a:alphaModFix/>
          </a:blip>
          <a:srcRect/>
          <a:stretch/>
        </p:blipFill>
        <p:spPr>
          <a:xfrm>
            <a:off x="10758566" y="176754"/>
            <a:ext cx="874732" cy="874732"/>
          </a:xfrm>
          <a:prstGeom prst="rect">
            <a:avLst/>
          </a:prstGeom>
          <a:noFill/>
          <a:ln>
            <a:noFill/>
          </a:ln>
        </p:spPr>
      </p:pic>
      <p:pic>
        <p:nvPicPr>
          <p:cNvPr id="324" name="Google Shape;324;p18"/>
          <p:cNvPicPr preferRelativeResize="0"/>
          <p:nvPr/>
        </p:nvPicPr>
        <p:blipFill rotWithShape="1">
          <a:blip r:embed="rId4">
            <a:alphaModFix/>
          </a:blip>
          <a:srcRect/>
          <a:stretch/>
        </p:blipFill>
        <p:spPr>
          <a:xfrm>
            <a:off x="104932" y="114202"/>
            <a:ext cx="3795634" cy="7402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838200" y="854440"/>
            <a:ext cx="10515600" cy="62958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Play"/>
              <a:buNone/>
            </a:pPr>
            <a:r>
              <a:rPr lang="en-IN"/>
              <a:t>Review of the key concepts of session no. 1</a:t>
            </a:r>
            <a:endParaRPr/>
          </a:p>
        </p:txBody>
      </p:sp>
      <p:sp>
        <p:nvSpPr>
          <p:cNvPr id="98" name="Google Shape;9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99" name="Google Shape;9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a:t>
            </a:fld>
            <a:endParaRPr/>
          </a:p>
        </p:txBody>
      </p:sp>
      <p:pic>
        <p:nvPicPr>
          <p:cNvPr id="100" name="Google Shape;100;p2" descr="A blue circle with text and words&#10;&#10;Description automatically generated"/>
          <p:cNvPicPr preferRelativeResize="0"/>
          <p:nvPr/>
        </p:nvPicPr>
        <p:blipFill rotWithShape="1">
          <a:blip r:embed="rId3">
            <a:alphaModFix/>
          </a:blip>
          <a:srcRect/>
          <a:stretch/>
        </p:blipFill>
        <p:spPr>
          <a:xfrm>
            <a:off x="10758566" y="176754"/>
            <a:ext cx="874732" cy="874732"/>
          </a:xfrm>
          <a:prstGeom prst="rect">
            <a:avLst/>
          </a:prstGeom>
          <a:noFill/>
          <a:ln>
            <a:noFill/>
          </a:ln>
        </p:spPr>
      </p:pic>
      <p:pic>
        <p:nvPicPr>
          <p:cNvPr id="101" name="Google Shape;101;p2"/>
          <p:cNvPicPr preferRelativeResize="0"/>
          <p:nvPr/>
        </p:nvPicPr>
        <p:blipFill rotWithShape="1">
          <a:blip r:embed="rId4">
            <a:alphaModFix/>
          </a:blip>
          <a:srcRect/>
          <a:stretch/>
        </p:blipFill>
        <p:spPr>
          <a:xfrm>
            <a:off x="104932" y="114202"/>
            <a:ext cx="3795634" cy="740238"/>
          </a:xfrm>
          <a:prstGeom prst="rect">
            <a:avLst/>
          </a:prstGeom>
          <a:noFill/>
          <a:ln>
            <a:noFill/>
          </a:ln>
        </p:spPr>
      </p:pic>
      <p:pic>
        <p:nvPicPr>
          <p:cNvPr id="102" name="Google Shape;102;p2"/>
          <p:cNvPicPr preferRelativeResize="0"/>
          <p:nvPr/>
        </p:nvPicPr>
        <p:blipFill rotWithShape="1">
          <a:blip r:embed="rId5">
            <a:alphaModFix/>
          </a:blip>
          <a:srcRect/>
          <a:stretch/>
        </p:blipFill>
        <p:spPr>
          <a:xfrm>
            <a:off x="1847850" y="1343676"/>
            <a:ext cx="8496300" cy="5153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txBox="1">
            <a:spLocks noGrp="1"/>
          </p:cNvSpPr>
          <p:nvPr>
            <p:ph type="title"/>
          </p:nvPr>
        </p:nvSpPr>
        <p:spPr>
          <a:xfrm>
            <a:off x="683655" y="1213803"/>
            <a:ext cx="9818849" cy="158895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Georgia"/>
              <a:buNone/>
            </a:pPr>
            <a:r>
              <a:rPr lang="en-IN" sz="5400">
                <a:latin typeface="Georgia"/>
                <a:ea typeface="Georgia"/>
                <a:cs typeface="Georgia"/>
                <a:sym typeface="Georgia"/>
              </a:rPr>
              <a:t>Information about the next lesson</a:t>
            </a:r>
            <a:endParaRPr sz="2000">
              <a:latin typeface="Georgia"/>
              <a:ea typeface="Georgia"/>
              <a:cs typeface="Georgia"/>
              <a:sym typeface="Georgia"/>
            </a:endParaRPr>
          </a:p>
        </p:txBody>
      </p:sp>
      <p:sp>
        <p:nvSpPr>
          <p:cNvPr id="330" name="Google Shape;33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331" name="Google Shape;33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20</a:t>
            </a:fld>
            <a:endParaRPr/>
          </a:p>
        </p:txBody>
      </p:sp>
      <p:pic>
        <p:nvPicPr>
          <p:cNvPr id="332" name="Google Shape;332;p19" descr="A blue circle with text and words&#10;&#10;Description automatically generated"/>
          <p:cNvPicPr preferRelativeResize="0"/>
          <p:nvPr/>
        </p:nvPicPr>
        <p:blipFill rotWithShape="1">
          <a:blip r:embed="rId3">
            <a:alphaModFix/>
          </a:blip>
          <a:srcRect/>
          <a:stretch/>
        </p:blipFill>
        <p:spPr>
          <a:xfrm>
            <a:off x="10758566" y="176754"/>
            <a:ext cx="874732" cy="874732"/>
          </a:xfrm>
          <a:prstGeom prst="rect">
            <a:avLst/>
          </a:prstGeom>
          <a:noFill/>
          <a:ln>
            <a:noFill/>
          </a:ln>
        </p:spPr>
      </p:pic>
      <p:pic>
        <p:nvPicPr>
          <p:cNvPr id="333" name="Google Shape;333;p19"/>
          <p:cNvPicPr preferRelativeResize="0"/>
          <p:nvPr/>
        </p:nvPicPr>
        <p:blipFill rotWithShape="1">
          <a:blip r:embed="rId4">
            <a:alphaModFix/>
          </a:blip>
          <a:srcRect/>
          <a:stretch/>
        </p:blipFill>
        <p:spPr>
          <a:xfrm>
            <a:off x="104932" y="114202"/>
            <a:ext cx="3795634" cy="7402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7"/>
        <p:cNvGrpSpPr/>
        <p:nvPr/>
      </p:nvGrpSpPr>
      <p:grpSpPr>
        <a:xfrm>
          <a:off x="0" y="0"/>
          <a:ext cx="0" cy="0"/>
          <a:chOff x="0" y="0"/>
          <a:chExt cx="0" cy="0"/>
        </a:xfrm>
      </p:grpSpPr>
      <p:sp>
        <p:nvSpPr>
          <p:cNvPr id="338" name="Google Shape;338;p20"/>
          <p:cNvSpPr txBox="1">
            <a:spLocks noGrp="1"/>
          </p:cNvSpPr>
          <p:nvPr>
            <p:ph type="title"/>
          </p:nvPr>
        </p:nvSpPr>
        <p:spPr>
          <a:xfrm>
            <a:off x="6736501" y="2247113"/>
            <a:ext cx="4805996" cy="129711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2"/>
              </a:buClr>
              <a:buSzPts val="4000"/>
              <a:buFont typeface="Play"/>
              <a:buNone/>
            </a:pPr>
            <a:r>
              <a:rPr lang="en-IN" sz="4000">
                <a:solidFill>
                  <a:schemeClr val="dk2"/>
                </a:solidFill>
                <a:latin typeface="Play"/>
                <a:ea typeface="Play"/>
                <a:cs typeface="Play"/>
                <a:sym typeface="Play"/>
              </a:rPr>
              <a:t>Review and Reflection from students</a:t>
            </a:r>
            <a:endParaRPr/>
          </a:p>
        </p:txBody>
      </p:sp>
      <p:sp>
        <p:nvSpPr>
          <p:cNvPr id="339" name="Google Shape;33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340" name="Google Shape;34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21</a:t>
            </a:fld>
            <a:endParaRPr/>
          </a:p>
        </p:txBody>
      </p:sp>
      <p:pic>
        <p:nvPicPr>
          <p:cNvPr id="341" name="Google Shape;341;p20"/>
          <p:cNvPicPr preferRelativeResize="0"/>
          <p:nvPr/>
        </p:nvPicPr>
        <p:blipFill rotWithShape="1">
          <a:blip r:embed="rId3">
            <a:alphaModFix/>
          </a:blip>
          <a:srcRect/>
          <a:stretch/>
        </p:blipFill>
        <p:spPr>
          <a:xfrm>
            <a:off x="9982200" y="4392420"/>
            <a:ext cx="2025218" cy="1940329"/>
          </a:xfrm>
          <a:prstGeom prst="rect">
            <a:avLst/>
          </a:prstGeom>
          <a:noFill/>
          <a:ln>
            <a:noFill/>
          </a:ln>
        </p:spPr>
      </p:pic>
      <p:pic>
        <p:nvPicPr>
          <p:cNvPr id="342" name="Google Shape;342;p20" descr="A blue circle with text and words&#10;&#10;Description automatically generated"/>
          <p:cNvPicPr preferRelativeResize="0"/>
          <p:nvPr/>
        </p:nvPicPr>
        <p:blipFill rotWithShape="1">
          <a:blip r:embed="rId4">
            <a:alphaModFix/>
          </a:blip>
          <a:srcRect/>
          <a:stretch/>
        </p:blipFill>
        <p:spPr>
          <a:xfrm>
            <a:off x="10758566" y="176754"/>
            <a:ext cx="874732" cy="874732"/>
          </a:xfrm>
          <a:prstGeom prst="rect">
            <a:avLst/>
          </a:prstGeom>
          <a:noFill/>
          <a:ln>
            <a:noFill/>
          </a:ln>
        </p:spPr>
      </p:pic>
      <p:pic>
        <p:nvPicPr>
          <p:cNvPr id="343" name="Google Shape;343;p20"/>
          <p:cNvPicPr preferRelativeResize="0"/>
          <p:nvPr/>
        </p:nvPicPr>
        <p:blipFill rotWithShape="1">
          <a:blip r:embed="rId5">
            <a:alphaModFix/>
          </a:blip>
          <a:srcRect/>
          <a:stretch/>
        </p:blipFill>
        <p:spPr>
          <a:xfrm>
            <a:off x="104932" y="114202"/>
            <a:ext cx="3795634" cy="7402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3"/>
          <p:cNvSpPr txBox="1">
            <a:spLocks noGrp="1"/>
          </p:cNvSpPr>
          <p:nvPr>
            <p:ph type="title"/>
          </p:nvPr>
        </p:nvSpPr>
        <p:spPr>
          <a:xfrm>
            <a:off x="1028700" y="1967266"/>
            <a:ext cx="2628900" cy="254725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Play"/>
              <a:buNone/>
            </a:pPr>
            <a:r>
              <a:rPr lang="en-IN" sz="2800">
                <a:latin typeface="Play"/>
                <a:ea typeface="Play"/>
                <a:cs typeface="Play"/>
                <a:sym typeface="Play"/>
              </a:rPr>
              <a:t>Reflect on the responses of post session activity</a:t>
            </a:r>
            <a:br>
              <a:rPr lang="en-IN" sz="2800">
                <a:latin typeface="Play"/>
                <a:ea typeface="Play"/>
                <a:cs typeface="Play"/>
                <a:sym typeface="Play"/>
              </a:rPr>
            </a:br>
            <a:br>
              <a:rPr lang="en-IN" sz="2800">
                <a:latin typeface="Play"/>
                <a:ea typeface="Play"/>
                <a:cs typeface="Play"/>
                <a:sym typeface="Play"/>
              </a:rPr>
            </a:br>
            <a:endParaRPr sz="2800">
              <a:latin typeface="Play"/>
              <a:ea typeface="Play"/>
              <a:cs typeface="Play"/>
              <a:sym typeface="Play"/>
            </a:endParaRPr>
          </a:p>
        </p:txBody>
      </p:sp>
      <p:sp>
        <p:nvSpPr>
          <p:cNvPr id="108" name="Google Shape;10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109" name="Google Shape;10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a:t>
            </a:fld>
            <a:endParaRPr/>
          </a:p>
        </p:txBody>
      </p:sp>
      <p:pic>
        <p:nvPicPr>
          <p:cNvPr id="110" name="Google Shape;110;p3" descr="A blue circle with text and words&#10;&#10;Description automatically generated"/>
          <p:cNvPicPr preferRelativeResize="0"/>
          <p:nvPr/>
        </p:nvPicPr>
        <p:blipFill rotWithShape="1">
          <a:blip r:embed="rId3">
            <a:alphaModFix/>
          </a:blip>
          <a:srcRect/>
          <a:stretch/>
        </p:blipFill>
        <p:spPr>
          <a:xfrm>
            <a:off x="10758566" y="176754"/>
            <a:ext cx="874732" cy="874732"/>
          </a:xfrm>
          <a:prstGeom prst="rect">
            <a:avLst/>
          </a:prstGeom>
          <a:noFill/>
          <a:ln>
            <a:noFill/>
          </a:ln>
        </p:spPr>
      </p:pic>
      <p:pic>
        <p:nvPicPr>
          <p:cNvPr id="111" name="Google Shape;111;p3"/>
          <p:cNvPicPr preferRelativeResize="0"/>
          <p:nvPr/>
        </p:nvPicPr>
        <p:blipFill rotWithShape="1">
          <a:blip r:embed="rId4">
            <a:alphaModFix/>
          </a:blip>
          <a:srcRect/>
          <a:stretch/>
        </p:blipFill>
        <p:spPr>
          <a:xfrm>
            <a:off x="104932" y="114202"/>
            <a:ext cx="3795634" cy="7402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sp>
        <p:nvSpPr>
          <p:cNvPr id="116" name="Google Shape;116;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117" name="Google Shape;117;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a:t>
            </a:fld>
            <a:endParaRPr/>
          </a:p>
        </p:txBody>
      </p:sp>
      <p:pic>
        <p:nvPicPr>
          <p:cNvPr id="118" name="Google Shape;118;p4" descr="A blue circle with text and words&#10;&#10;Description automatically generated"/>
          <p:cNvPicPr preferRelativeResize="0"/>
          <p:nvPr/>
        </p:nvPicPr>
        <p:blipFill rotWithShape="1">
          <a:blip r:embed="rId3">
            <a:alphaModFix/>
          </a:blip>
          <a:srcRect/>
          <a:stretch/>
        </p:blipFill>
        <p:spPr>
          <a:xfrm>
            <a:off x="10758566" y="176754"/>
            <a:ext cx="874732" cy="874732"/>
          </a:xfrm>
          <a:prstGeom prst="rect">
            <a:avLst/>
          </a:prstGeom>
          <a:noFill/>
          <a:ln>
            <a:noFill/>
          </a:ln>
        </p:spPr>
      </p:pic>
      <p:pic>
        <p:nvPicPr>
          <p:cNvPr id="119" name="Google Shape;119;p4"/>
          <p:cNvPicPr preferRelativeResize="0"/>
          <p:nvPr/>
        </p:nvPicPr>
        <p:blipFill rotWithShape="1">
          <a:blip r:embed="rId4">
            <a:alphaModFix/>
          </a:blip>
          <a:srcRect/>
          <a:stretch/>
        </p:blipFill>
        <p:spPr>
          <a:xfrm>
            <a:off x="104932" y="114202"/>
            <a:ext cx="3795634" cy="740238"/>
          </a:xfrm>
          <a:prstGeom prst="rect">
            <a:avLst/>
          </a:prstGeom>
          <a:noFill/>
          <a:ln>
            <a:noFill/>
          </a:ln>
        </p:spPr>
      </p:pic>
      <p:pic>
        <p:nvPicPr>
          <p:cNvPr id="120" name="Google Shape;120;p4"/>
          <p:cNvPicPr preferRelativeResize="0"/>
          <p:nvPr/>
        </p:nvPicPr>
        <p:blipFill rotWithShape="1">
          <a:blip r:embed="rId5">
            <a:alphaModFix/>
          </a:blip>
          <a:srcRect/>
          <a:stretch/>
        </p:blipFill>
        <p:spPr>
          <a:xfrm>
            <a:off x="4883834" y="552077"/>
            <a:ext cx="5098366" cy="5098366"/>
          </a:xfrm>
          <a:prstGeom prst="rect">
            <a:avLst/>
          </a:prstGeom>
          <a:noFill/>
          <a:ln>
            <a:noFill/>
          </a:ln>
        </p:spPr>
      </p:pic>
      <p:sp>
        <p:nvSpPr>
          <p:cNvPr id="121" name="Google Shape;121;p4"/>
          <p:cNvSpPr txBox="1"/>
          <p:nvPr/>
        </p:nvSpPr>
        <p:spPr>
          <a:xfrm>
            <a:off x="104932" y="2316430"/>
            <a:ext cx="4778902" cy="156966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b="0" i="0" u="none" strike="noStrike" cap="none">
                <a:solidFill>
                  <a:schemeClr val="dk1"/>
                </a:solidFill>
                <a:latin typeface="Arial"/>
                <a:ea typeface="Arial"/>
                <a:cs typeface="Arial"/>
                <a:sym typeface="Arial"/>
              </a:rPr>
              <a:t>"Looking at this image, What are the underlying processes that allow a device to understand and respond to human speech?"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558702" y="1102452"/>
            <a:ext cx="10542973" cy="82285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IN" sz="4000" b="1">
                <a:latin typeface="Arial"/>
                <a:ea typeface="Arial"/>
                <a:cs typeface="Arial"/>
                <a:sym typeface="Arial"/>
              </a:rPr>
              <a:t>At the end of this session students will be able to </a:t>
            </a:r>
            <a:endParaRPr/>
          </a:p>
        </p:txBody>
      </p:sp>
      <p:sp>
        <p:nvSpPr>
          <p:cNvPr id="127" name="Google Shape;12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128" name="Google Shape;12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grpSp>
        <p:nvGrpSpPr>
          <p:cNvPr id="129" name="Google Shape;129;p5"/>
          <p:cNvGrpSpPr/>
          <p:nvPr/>
        </p:nvGrpSpPr>
        <p:grpSpPr>
          <a:xfrm>
            <a:off x="644056" y="3538330"/>
            <a:ext cx="10927829" cy="1844702"/>
            <a:chOff x="0" y="922351"/>
            <a:chExt cx="10927829" cy="1844702"/>
          </a:xfrm>
        </p:grpSpPr>
        <p:sp>
          <p:nvSpPr>
            <p:cNvPr id="130" name="Google Shape;130;p5"/>
            <p:cNvSpPr/>
            <p:nvPr/>
          </p:nvSpPr>
          <p:spPr>
            <a:xfrm>
              <a:off x="0" y="922351"/>
              <a:ext cx="10927829" cy="1844702"/>
            </a:xfrm>
            <a:prstGeom prst="roundRect">
              <a:avLst>
                <a:gd name="adj" fmla="val 10000"/>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txBox="1"/>
            <p:nvPr/>
          </p:nvSpPr>
          <p:spPr>
            <a:xfrm>
              <a:off x="54029" y="976380"/>
              <a:ext cx="10819771" cy="1736644"/>
            </a:xfrm>
            <a:prstGeom prst="rect">
              <a:avLst/>
            </a:prstGeom>
            <a:noFill/>
            <a:ln>
              <a:noFill/>
            </a:ln>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Clr>
                  <a:schemeClr val="lt1"/>
                </a:buClr>
                <a:buSzPts val="2700"/>
                <a:buFont typeface="Arial"/>
                <a:buNone/>
              </a:pPr>
              <a:r>
                <a:rPr lang="en-IN" sz="2700" b="0" i="0" u="none" strike="noStrike" cap="none">
                  <a:solidFill>
                    <a:schemeClr val="lt1"/>
                  </a:solidFill>
                  <a:latin typeface="Arial"/>
                  <a:ea typeface="Arial"/>
                  <a:cs typeface="Arial"/>
                  <a:sym typeface="Arial"/>
                </a:rPr>
                <a:t>Learning Outcome 1: Explain and differentiate the roles and functions of the five key components of NLP: Morphological and Lexical Analysis, Syntactic Analysis, Semantic Analysis, Discourse Integration, and Pragmatic Analysis.</a:t>
              </a:r>
              <a:endParaRPr/>
            </a:p>
          </p:txBody>
        </p:sp>
      </p:grpSp>
      <p:pic>
        <p:nvPicPr>
          <p:cNvPr id="132" name="Google Shape;132;p5" descr="A blue circle with text and words&#10;&#10;Description automatically generated"/>
          <p:cNvPicPr preferRelativeResize="0"/>
          <p:nvPr/>
        </p:nvPicPr>
        <p:blipFill rotWithShape="1">
          <a:blip r:embed="rId3">
            <a:alphaModFix/>
          </a:blip>
          <a:srcRect/>
          <a:stretch/>
        </p:blipFill>
        <p:spPr>
          <a:xfrm>
            <a:off x="10758566" y="176754"/>
            <a:ext cx="874732" cy="874732"/>
          </a:xfrm>
          <a:prstGeom prst="rect">
            <a:avLst/>
          </a:prstGeom>
          <a:noFill/>
          <a:ln>
            <a:noFill/>
          </a:ln>
        </p:spPr>
      </p:pic>
      <p:pic>
        <p:nvPicPr>
          <p:cNvPr id="133" name="Google Shape;133;p5"/>
          <p:cNvPicPr preferRelativeResize="0"/>
          <p:nvPr/>
        </p:nvPicPr>
        <p:blipFill rotWithShape="1">
          <a:blip r:embed="rId4">
            <a:alphaModFix/>
          </a:blip>
          <a:srcRect/>
          <a:stretch/>
        </p:blipFill>
        <p:spPr>
          <a:xfrm>
            <a:off x="104932" y="114202"/>
            <a:ext cx="3795634" cy="7402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7" name="Google Shape;16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a:t>
            </a:fld>
            <a:endParaRPr/>
          </a:p>
        </p:txBody>
      </p:sp>
      <p:pic>
        <p:nvPicPr>
          <p:cNvPr id="168" name="Google Shape;168;p7" descr="A blue circle with text and words&#10;&#10;Description automatically generated"/>
          <p:cNvPicPr preferRelativeResize="0"/>
          <p:nvPr/>
        </p:nvPicPr>
        <p:blipFill rotWithShape="1">
          <a:blip r:embed="rId3">
            <a:alphaModFix/>
          </a:blip>
          <a:srcRect/>
          <a:stretch/>
        </p:blipFill>
        <p:spPr>
          <a:xfrm>
            <a:off x="10758566" y="191744"/>
            <a:ext cx="874732" cy="874732"/>
          </a:xfrm>
          <a:prstGeom prst="rect">
            <a:avLst/>
          </a:prstGeom>
          <a:noFill/>
          <a:ln>
            <a:noFill/>
          </a:ln>
        </p:spPr>
      </p:pic>
      <p:pic>
        <p:nvPicPr>
          <p:cNvPr id="169" name="Google Shape;169;p7"/>
          <p:cNvPicPr preferRelativeResize="0"/>
          <p:nvPr/>
        </p:nvPicPr>
        <p:blipFill rotWithShape="1">
          <a:blip r:embed="rId4">
            <a:alphaModFix/>
          </a:blip>
          <a:srcRect/>
          <a:stretch/>
        </p:blipFill>
        <p:spPr>
          <a:xfrm>
            <a:off x="104932" y="114202"/>
            <a:ext cx="3795634" cy="740238"/>
          </a:xfrm>
          <a:prstGeom prst="rect">
            <a:avLst/>
          </a:prstGeom>
          <a:noFill/>
          <a:ln>
            <a:noFill/>
          </a:ln>
        </p:spPr>
      </p:pic>
      <p:sp>
        <p:nvSpPr>
          <p:cNvPr id="170" name="Google Shape;170;p7"/>
          <p:cNvSpPr txBox="1">
            <a:spLocks noGrp="1"/>
          </p:cNvSpPr>
          <p:nvPr>
            <p:ph type="title"/>
          </p:nvPr>
        </p:nvSpPr>
        <p:spPr>
          <a:xfrm>
            <a:off x="4339251" y="114200"/>
            <a:ext cx="5304300" cy="822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IN" sz="4000" b="1">
                <a:latin typeface="Arial"/>
                <a:ea typeface="Arial"/>
                <a:cs typeface="Arial"/>
                <a:sym typeface="Arial"/>
              </a:rPr>
              <a:t>Components of NLP</a:t>
            </a:r>
            <a:endParaRPr/>
          </a:p>
        </p:txBody>
      </p:sp>
      <p:pic>
        <p:nvPicPr>
          <p:cNvPr id="171" name="Google Shape;171;p7"/>
          <p:cNvPicPr preferRelativeResize="0"/>
          <p:nvPr/>
        </p:nvPicPr>
        <p:blipFill>
          <a:blip r:embed="rId5">
            <a:alphaModFix/>
          </a:blip>
          <a:stretch>
            <a:fillRect/>
          </a:stretch>
        </p:blipFill>
        <p:spPr>
          <a:xfrm>
            <a:off x="838200" y="1066476"/>
            <a:ext cx="9920366" cy="5791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g33a6c7ceb5b_1_0"/>
          <p:cNvSpPr txBox="1">
            <a:spLocks noGrp="1"/>
          </p:cNvSpPr>
          <p:nvPr>
            <p:ph type="title"/>
          </p:nvPr>
        </p:nvSpPr>
        <p:spPr>
          <a:xfrm>
            <a:off x="428400" y="1051475"/>
            <a:ext cx="6025200" cy="1024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Georgia"/>
              <a:buNone/>
            </a:pPr>
            <a:r>
              <a:rPr lang="en-IN" sz="4000">
                <a:latin typeface="Georgia"/>
                <a:ea typeface="Georgia"/>
                <a:cs typeface="Georgia"/>
                <a:sym typeface="Georgia"/>
              </a:rPr>
              <a:t>Learning Activity 1: MCQ</a:t>
            </a:r>
            <a:endParaRPr/>
          </a:p>
        </p:txBody>
      </p:sp>
      <p:sp>
        <p:nvSpPr>
          <p:cNvPr id="177" name="Google Shape;177;g33a6c7ceb5b_1_0"/>
          <p:cNvSpPr txBox="1">
            <a:spLocks noGrp="1"/>
          </p:cNvSpPr>
          <p:nvPr>
            <p:ph type="body" idx="1"/>
          </p:nvPr>
        </p:nvSpPr>
        <p:spPr>
          <a:xfrm>
            <a:off x="773325" y="1970950"/>
            <a:ext cx="5758200" cy="3613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IN" sz="2500"/>
              <a:t>Answer the given questions via scanning the wooclap code</a:t>
            </a:r>
            <a:endParaRPr sz="2900"/>
          </a:p>
        </p:txBody>
      </p:sp>
      <p:sp>
        <p:nvSpPr>
          <p:cNvPr id="178" name="Google Shape;178;g33a6c7ceb5b_1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Galgotias University</a:t>
            </a:r>
            <a:endParaRPr/>
          </a:p>
        </p:txBody>
      </p:sp>
      <p:sp>
        <p:nvSpPr>
          <p:cNvPr id="179" name="Google Shape;179;g33a6c7ceb5b_1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IN"/>
              <a:t>7</a:t>
            </a:fld>
            <a:endParaRPr/>
          </a:p>
        </p:txBody>
      </p:sp>
      <p:pic>
        <p:nvPicPr>
          <p:cNvPr id="180" name="Google Shape;180;g33a6c7ceb5b_1_0" descr="A blue circle with text and words&#10;&#10;Description automatically generated"/>
          <p:cNvPicPr preferRelativeResize="0"/>
          <p:nvPr/>
        </p:nvPicPr>
        <p:blipFill rotWithShape="1">
          <a:blip r:embed="rId3">
            <a:alphaModFix/>
          </a:blip>
          <a:srcRect/>
          <a:stretch/>
        </p:blipFill>
        <p:spPr>
          <a:xfrm>
            <a:off x="10758566" y="176754"/>
            <a:ext cx="874731" cy="874731"/>
          </a:xfrm>
          <a:prstGeom prst="rect">
            <a:avLst/>
          </a:prstGeom>
          <a:noFill/>
          <a:ln>
            <a:noFill/>
          </a:ln>
        </p:spPr>
      </p:pic>
      <p:sp>
        <p:nvSpPr>
          <p:cNvPr id="181" name="Google Shape;181;g33a6c7ceb5b_1_0"/>
          <p:cNvSpPr txBox="1"/>
          <p:nvPr/>
        </p:nvSpPr>
        <p:spPr>
          <a:xfrm>
            <a:off x="6453554" y="5016872"/>
            <a:ext cx="2957700" cy="1046400"/>
          </a:xfrm>
          <a:prstGeom prst="rect">
            <a:avLst/>
          </a:prstGeom>
          <a:noFill/>
          <a:ln>
            <a:noFill/>
          </a:ln>
        </p:spPr>
        <p:txBody>
          <a:bodyPr spcFirstLastPara="1" wrap="square" lIns="91425" tIns="45700" rIns="91425" bIns="45700" anchor="t" anchorCtr="0">
            <a:spAutoFit/>
          </a:bodyPr>
          <a:lstStyle/>
          <a:p>
            <a:pPr marL="0" marR="0" lvl="0" indent="-114300" algn="l" rtl="0">
              <a:lnSpc>
                <a:spcPct val="96277"/>
              </a:lnSpc>
              <a:spcBef>
                <a:spcPts val="0"/>
              </a:spcBef>
              <a:spcAft>
                <a:spcPts val="0"/>
              </a:spcAft>
              <a:buClr>
                <a:srgbClr val="1D254F"/>
              </a:buClr>
              <a:buSzPts val="1800"/>
              <a:buFont typeface="Play"/>
              <a:buAutoNum type="arabicPeriod"/>
            </a:pPr>
            <a:r>
              <a:rPr lang="en-IN" sz="1800" b="1" i="0" u="none" strike="noStrike" cap="none">
                <a:solidFill>
                  <a:srgbClr val="1D254F"/>
                </a:solidFill>
                <a:latin typeface="Nunito"/>
                <a:ea typeface="Nunito"/>
                <a:cs typeface="Nunito"/>
                <a:sym typeface="Nunito"/>
              </a:rPr>
              <a:t>Go to wooclap.com</a:t>
            </a:r>
            <a:endParaRPr/>
          </a:p>
          <a:p>
            <a:pPr marL="0" marR="0" lvl="0" indent="-114300" algn="l" rtl="0">
              <a:lnSpc>
                <a:spcPct val="96277"/>
              </a:lnSpc>
              <a:spcBef>
                <a:spcPts val="1200"/>
              </a:spcBef>
              <a:spcAft>
                <a:spcPts val="0"/>
              </a:spcAft>
              <a:buClr>
                <a:srgbClr val="1D254F"/>
              </a:buClr>
              <a:buSzPts val="1800"/>
              <a:buFont typeface="Play"/>
              <a:buAutoNum type="arabicPeriod"/>
            </a:pPr>
            <a:r>
              <a:rPr lang="en-IN" sz="1800" b="1" i="0" u="none" strike="noStrike" cap="none">
                <a:solidFill>
                  <a:srgbClr val="1D254F"/>
                </a:solidFill>
                <a:latin typeface="Nunito"/>
                <a:ea typeface="Nunito"/>
                <a:cs typeface="Nunito"/>
                <a:sym typeface="Nunito"/>
              </a:rPr>
              <a:t>Enter the event code in the top banner</a:t>
            </a:r>
            <a:endParaRPr/>
          </a:p>
        </p:txBody>
      </p:sp>
      <p:sp>
        <p:nvSpPr>
          <p:cNvPr id="182" name="Google Shape;182;g33a6c7ceb5b_1_0"/>
          <p:cNvSpPr txBox="1"/>
          <p:nvPr/>
        </p:nvSpPr>
        <p:spPr>
          <a:xfrm>
            <a:off x="9549814" y="5062717"/>
            <a:ext cx="1565100" cy="574500"/>
          </a:xfrm>
          <a:prstGeom prst="rect">
            <a:avLst/>
          </a:prstGeom>
          <a:noFill/>
          <a:ln>
            <a:noFill/>
          </a:ln>
        </p:spPr>
        <p:txBody>
          <a:bodyPr spcFirstLastPara="1" wrap="square" lIns="91425" tIns="45700" rIns="91425" bIns="45700" anchor="t" anchorCtr="0">
            <a:spAutoFit/>
          </a:bodyPr>
          <a:lstStyle/>
          <a:p>
            <a:pPr marL="0" marR="0" lvl="0" indent="0" algn="ctr" rtl="0">
              <a:lnSpc>
                <a:spcPct val="96277"/>
              </a:lnSpc>
              <a:spcBef>
                <a:spcPts val="0"/>
              </a:spcBef>
              <a:spcAft>
                <a:spcPts val="0"/>
              </a:spcAft>
              <a:buNone/>
            </a:pPr>
            <a:r>
              <a:rPr lang="en-IN" sz="1800" b="1" i="0" u="none" strike="noStrike" cap="none">
                <a:solidFill>
                  <a:srgbClr val="1D254F"/>
                </a:solidFill>
                <a:latin typeface="Nunito"/>
                <a:ea typeface="Nunito"/>
                <a:cs typeface="Nunito"/>
                <a:sym typeface="Nunito"/>
              </a:rPr>
              <a:t>Event code</a:t>
            </a:r>
            <a:endParaRPr/>
          </a:p>
          <a:p>
            <a:pPr marL="0" marR="0" lvl="0" indent="0" algn="ctr" rtl="0">
              <a:lnSpc>
                <a:spcPct val="192500"/>
              </a:lnSpc>
              <a:spcBef>
                <a:spcPts val="0"/>
              </a:spcBef>
              <a:spcAft>
                <a:spcPts val="0"/>
              </a:spcAft>
              <a:buNone/>
            </a:pPr>
            <a:r>
              <a:rPr lang="en-IN" b="1"/>
              <a:t>NLPL2</a:t>
            </a:r>
            <a:endParaRPr b="1"/>
          </a:p>
        </p:txBody>
      </p:sp>
      <p:pic>
        <p:nvPicPr>
          <p:cNvPr id="183" name="Google Shape;183;g33a6c7ceb5b_1_0"/>
          <p:cNvPicPr preferRelativeResize="0"/>
          <p:nvPr/>
        </p:nvPicPr>
        <p:blipFill rotWithShape="1">
          <a:blip r:embed="rId4">
            <a:alphaModFix/>
          </a:blip>
          <a:srcRect/>
          <a:stretch/>
        </p:blipFill>
        <p:spPr>
          <a:xfrm>
            <a:off x="104932" y="114202"/>
            <a:ext cx="3795633" cy="740238"/>
          </a:xfrm>
          <a:prstGeom prst="rect">
            <a:avLst/>
          </a:prstGeom>
          <a:noFill/>
          <a:ln>
            <a:noFill/>
          </a:ln>
        </p:spPr>
      </p:pic>
      <p:pic>
        <p:nvPicPr>
          <p:cNvPr id="184" name="Google Shape;184;g33a6c7ceb5b_1_0"/>
          <p:cNvPicPr preferRelativeResize="0"/>
          <p:nvPr/>
        </p:nvPicPr>
        <p:blipFill>
          <a:blip r:embed="rId5">
            <a:alphaModFix/>
          </a:blip>
          <a:stretch>
            <a:fillRect/>
          </a:stretch>
        </p:blipFill>
        <p:spPr>
          <a:xfrm>
            <a:off x="7771650" y="1362548"/>
            <a:ext cx="3343275" cy="3343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g33a6c7ceb5b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GSCALE full form and date</a:t>
            </a:r>
            <a:endParaRPr/>
          </a:p>
        </p:txBody>
      </p:sp>
      <p:sp>
        <p:nvSpPr>
          <p:cNvPr id="190" name="Google Shape;190;g33a6c7ceb5b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a:t>
            </a:fld>
            <a:endParaRPr/>
          </a:p>
        </p:txBody>
      </p:sp>
      <p:pic>
        <p:nvPicPr>
          <p:cNvPr id="191" name="Google Shape;191;g33a6c7ceb5b_0_0" descr="A blue circle with text and words&#10;&#10;Description automatically generated"/>
          <p:cNvPicPr preferRelativeResize="0"/>
          <p:nvPr/>
        </p:nvPicPr>
        <p:blipFill rotWithShape="1">
          <a:blip r:embed="rId3">
            <a:alphaModFix/>
          </a:blip>
          <a:srcRect/>
          <a:stretch/>
        </p:blipFill>
        <p:spPr>
          <a:xfrm>
            <a:off x="10758566" y="191744"/>
            <a:ext cx="874731" cy="874731"/>
          </a:xfrm>
          <a:prstGeom prst="rect">
            <a:avLst/>
          </a:prstGeom>
          <a:noFill/>
          <a:ln>
            <a:noFill/>
          </a:ln>
        </p:spPr>
      </p:pic>
      <p:pic>
        <p:nvPicPr>
          <p:cNvPr id="192" name="Google Shape;192;g33a6c7ceb5b_0_0"/>
          <p:cNvPicPr preferRelativeResize="0"/>
          <p:nvPr/>
        </p:nvPicPr>
        <p:blipFill rotWithShape="1">
          <a:blip r:embed="rId4">
            <a:alphaModFix/>
          </a:blip>
          <a:srcRect/>
          <a:stretch/>
        </p:blipFill>
        <p:spPr>
          <a:xfrm>
            <a:off x="104932" y="114202"/>
            <a:ext cx="3795633" cy="740238"/>
          </a:xfrm>
          <a:prstGeom prst="rect">
            <a:avLst/>
          </a:prstGeom>
          <a:noFill/>
          <a:ln>
            <a:noFill/>
          </a:ln>
        </p:spPr>
      </p:pic>
      <p:pic>
        <p:nvPicPr>
          <p:cNvPr id="193" name="Google Shape;193;g33a6c7ceb5b_0_0" descr="Components of NLP"/>
          <p:cNvPicPr preferRelativeResize="0"/>
          <p:nvPr/>
        </p:nvPicPr>
        <p:blipFill rotWithShape="1">
          <a:blip r:embed="rId5">
            <a:alphaModFix/>
          </a:blip>
          <a:srcRect/>
          <a:stretch/>
        </p:blipFill>
        <p:spPr>
          <a:xfrm>
            <a:off x="1276638" y="2982192"/>
            <a:ext cx="9638725" cy="3374158"/>
          </a:xfrm>
          <a:prstGeom prst="rect">
            <a:avLst/>
          </a:prstGeom>
          <a:noFill/>
          <a:ln>
            <a:noFill/>
          </a:ln>
        </p:spPr>
      </p:pic>
      <p:sp>
        <p:nvSpPr>
          <p:cNvPr id="194" name="Google Shape;194;g33a6c7ceb5b_0_0"/>
          <p:cNvSpPr txBox="1">
            <a:spLocks noGrp="1"/>
          </p:cNvSpPr>
          <p:nvPr>
            <p:ph type="title"/>
          </p:nvPr>
        </p:nvSpPr>
        <p:spPr>
          <a:xfrm>
            <a:off x="558702" y="1102452"/>
            <a:ext cx="10542900" cy="822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IN" sz="4000" b="1">
                <a:latin typeface="Arial"/>
                <a:ea typeface="Arial"/>
                <a:cs typeface="Arial"/>
                <a:sym typeface="Arial"/>
              </a:rPr>
              <a:t>Components of NLP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GSCALE full form and date</a:t>
            </a:r>
            <a:endParaRPr/>
          </a:p>
        </p:txBody>
      </p:sp>
      <p:sp>
        <p:nvSpPr>
          <p:cNvPr id="200" name="Google Shape;20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9</a:t>
            </a:fld>
            <a:endParaRPr/>
          </a:p>
        </p:txBody>
      </p:sp>
      <p:pic>
        <p:nvPicPr>
          <p:cNvPr id="201" name="Google Shape;201;p8" descr="A blue circle with text and words&#10;&#10;Description automatically generated"/>
          <p:cNvPicPr preferRelativeResize="0"/>
          <p:nvPr/>
        </p:nvPicPr>
        <p:blipFill rotWithShape="1">
          <a:blip r:embed="rId3">
            <a:alphaModFix/>
          </a:blip>
          <a:srcRect/>
          <a:stretch/>
        </p:blipFill>
        <p:spPr>
          <a:xfrm>
            <a:off x="10758566" y="191744"/>
            <a:ext cx="874732" cy="874732"/>
          </a:xfrm>
          <a:prstGeom prst="rect">
            <a:avLst/>
          </a:prstGeom>
          <a:noFill/>
          <a:ln>
            <a:noFill/>
          </a:ln>
        </p:spPr>
      </p:pic>
      <p:pic>
        <p:nvPicPr>
          <p:cNvPr id="202" name="Google Shape;202;p8"/>
          <p:cNvPicPr preferRelativeResize="0"/>
          <p:nvPr/>
        </p:nvPicPr>
        <p:blipFill rotWithShape="1">
          <a:blip r:embed="rId4">
            <a:alphaModFix/>
          </a:blip>
          <a:srcRect/>
          <a:stretch/>
        </p:blipFill>
        <p:spPr>
          <a:xfrm>
            <a:off x="104932" y="114202"/>
            <a:ext cx="3795634" cy="740238"/>
          </a:xfrm>
          <a:prstGeom prst="rect">
            <a:avLst/>
          </a:prstGeom>
          <a:noFill/>
          <a:ln>
            <a:noFill/>
          </a:ln>
        </p:spPr>
      </p:pic>
      <p:sp>
        <p:nvSpPr>
          <p:cNvPr id="203" name="Google Shape;203;p8"/>
          <p:cNvSpPr txBox="1">
            <a:spLocks noGrp="1"/>
          </p:cNvSpPr>
          <p:nvPr>
            <p:ph type="title"/>
          </p:nvPr>
        </p:nvSpPr>
        <p:spPr>
          <a:xfrm>
            <a:off x="558702" y="1102452"/>
            <a:ext cx="10542973" cy="8228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IN" sz="4000" b="1">
                <a:latin typeface="Arial"/>
                <a:ea typeface="Arial"/>
                <a:cs typeface="Arial"/>
                <a:sym typeface="Arial"/>
              </a:rPr>
              <a:t>Lexical Analysis</a:t>
            </a:r>
            <a:endParaRPr/>
          </a:p>
        </p:txBody>
      </p:sp>
      <p:sp>
        <p:nvSpPr>
          <p:cNvPr id="204" name="Google Shape;204;p8"/>
          <p:cNvSpPr txBox="1"/>
          <p:nvPr/>
        </p:nvSpPr>
        <p:spPr>
          <a:xfrm>
            <a:off x="104932" y="2405465"/>
            <a:ext cx="6098344"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b="0" i="0" u="none" strike="noStrike" cap="none">
                <a:solidFill>
                  <a:schemeClr val="dk1"/>
                </a:solidFill>
                <a:latin typeface="Calibri"/>
                <a:ea typeface="Calibri"/>
                <a:cs typeface="Calibri"/>
                <a:sym typeface="Calibri"/>
              </a:rPr>
              <a:t>In lexical analysis, we analyze the structure of words. This is also known as morphology. We look at the root of the word, the affixes, and the word shape. We also look at how the word is used in context. This can help us to understand the meaning of the word.</a:t>
            </a:r>
            <a:endParaRPr sz="2400" b="0" i="0" u="none" strike="noStrike" cap="none">
              <a:solidFill>
                <a:schemeClr val="dk1"/>
              </a:solidFill>
              <a:latin typeface="Calibri"/>
              <a:ea typeface="Calibri"/>
              <a:cs typeface="Calibri"/>
              <a:sym typeface="Calibri"/>
            </a:endParaRPr>
          </a:p>
        </p:txBody>
      </p:sp>
      <p:pic>
        <p:nvPicPr>
          <p:cNvPr id="205" name="Google Shape;205;p8"/>
          <p:cNvPicPr preferRelativeResize="0"/>
          <p:nvPr/>
        </p:nvPicPr>
        <p:blipFill rotWithShape="1">
          <a:blip r:embed="rId5">
            <a:alphaModFix/>
          </a:blip>
          <a:srcRect/>
          <a:stretch/>
        </p:blipFill>
        <p:spPr>
          <a:xfrm>
            <a:off x="4897315" y="1605976"/>
            <a:ext cx="6512169" cy="39073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845</Words>
  <Application>Microsoft Office PowerPoint</Application>
  <PresentationFormat>Widescreen</PresentationFormat>
  <Paragraphs>88</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Play</vt:lpstr>
      <vt:lpstr>Arial</vt:lpstr>
      <vt:lpstr>Nunito</vt:lpstr>
      <vt:lpstr>Georgia</vt:lpstr>
      <vt:lpstr>Calibri</vt:lpstr>
      <vt:lpstr>Office Theme</vt:lpstr>
      <vt:lpstr>   Components of NLP   Session No.: 2 Course Name: Natural Language Processing Course Code: R1UC616C Instructor Name: Mr. Amit Yadav Duration: 50 mins</vt:lpstr>
      <vt:lpstr>Review of the key concepts of session no. 1</vt:lpstr>
      <vt:lpstr>Reflect on the responses of post session activity  </vt:lpstr>
      <vt:lpstr>PowerPoint Presentation</vt:lpstr>
      <vt:lpstr>At the end of this session students will be able to </vt:lpstr>
      <vt:lpstr>Components of NLP</vt:lpstr>
      <vt:lpstr>Learning Activity 1: MCQ</vt:lpstr>
      <vt:lpstr>Components of NLP</vt:lpstr>
      <vt:lpstr>Lexical Analysis</vt:lpstr>
      <vt:lpstr>Syntactic Analysis</vt:lpstr>
      <vt:lpstr>Semantic Analysis</vt:lpstr>
      <vt:lpstr>Syntax vs. Semantics</vt:lpstr>
      <vt:lpstr>Discourse Analysis</vt:lpstr>
      <vt:lpstr>Programmatic Analysis</vt:lpstr>
      <vt:lpstr>Learning Activity 2: Think Pair Share</vt:lpstr>
      <vt:lpstr>Reflection- Learning Activity 1</vt:lpstr>
      <vt:lpstr>Summary</vt:lpstr>
      <vt:lpstr>Ensure attainment of LOs in alignment to the learning activities: outcomes (1-2)</vt:lpstr>
      <vt:lpstr>Discussion on the post session activities  </vt:lpstr>
      <vt:lpstr>Information about the next lesson</vt:lpstr>
      <vt:lpstr>Review and Reflection from students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Deepak Gupta</dc:creator>
  <cp:lastModifiedBy>Amit Yadav</cp:lastModifiedBy>
  <cp:revision>3</cp:revision>
  <dcterms:created xsi:type="dcterms:W3CDTF">2024-08-22T06:33:55Z</dcterms:created>
  <dcterms:modified xsi:type="dcterms:W3CDTF">2025-03-19T03:25:30Z</dcterms:modified>
</cp:coreProperties>
</file>